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995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6940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59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3626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73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539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1738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97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34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297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98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EDEF7-6CBF-41DB-A511-3F817974E732}" type="datetimeFigureOut">
              <a:rPr lang="de-DE" smtClean="0"/>
              <a:t>02.10.2018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7F93D-3DB8-4C8D-993A-16621F3E1B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79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" name="Gruppieren 685"/>
          <p:cNvGrpSpPr/>
          <p:nvPr/>
        </p:nvGrpSpPr>
        <p:grpSpPr>
          <a:xfrm>
            <a:off x="530999" y="160011"/>
            <a:ext cx="5716895" cy="6248320"/>
            <a:chOff x="20261102" y="7020963"/>
            <a:chExt cx="8483269" cy="9271850"/>
          </a:xfrm>
        </p:grpSpPr>
        <p:sp>
          <p:nvSpPr>
            <p:cNvPr id="4" name="Pfeil nach oben 3"/>
            <p:cNvSpPr/>
            <p:nvPr/>
          </p:nvSpPr>
          <p:spPr>
            <a:xfrm rot="10800000">
              <a:off x="23336200" y="10653821"/>
              <a:ext cx="371538" cy="559953"/>
            </a:xfrm>
            <a:prstGeom prst="upArrow">
              <a:avLst>
                <a:gd name="adj1" fmla="val 38236"/>
                <a:gd name="adj2" fmla="val 32353"/>
              </a:avLst>
            </a:prstGeom>
            <a:gradFill flip="none" rotWithShape="1">
              <a:gsLst>
                <a:gs pos="0">
                  <a:sysClr val="windowText" lastClr="000000">
                    <a:lumMod val="50000"/>
                    <a:lumOff val="50000"/>
                    <a:tint val="66000"/>
                    <a:satMod val="160000"/>
                  </a:sysClr>
                </a:gs>
                <a:gs pos="50000">
                  <a:sysClr val="windowText" lastClr="000000">
                    <a:lumMod val="50000"/>
                    <a:lumOff val="50000"/>
                    <a:tint val="44500"/>
                    <a:satMod val="160000"/>
                  </a:sysClr>
                </a:gs>
                <a:gs pos="100000">
                  <a:sysClr val="windowText" lastClr="000000">
                    <a:lumMod val="50000"/>
                    <a:lumOff val="50000"/>
                    <a:tint val="23500"/>
                    <a:satMod val="160000"/>
                  </a:sysClr>
                </a:gs>
              </a:gsLst>
              <a:lin ang="162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" name="Rechteck 4"/>
            <p:cNvSpPr/>
            <p:nvPr/>
          </p:nvSpPr>
          <p:spPr>
            <a:xfrm>
              <a:off x="20443697" y="9906913"/>
              <a:ext cx="8300672" cy="6385900"/>
            </a:xfrm>
            <a:prstGeom prst="rect">
              <a:avLst/>
            </a:prstGeom>
            <a:gradFill flip="none" rotWithShape="1">
              <a:gsLst>
                <a:gs pos="0">
                  <a:srgbClr val="9BBB59">
                    <a:lumMod val="40000"/>
                    <a:lumOff val="60000"/>
                  </a:srgbClr>
                </a:gs>
                <a:gs pos="44000">
                  <a:srgbClr val="9BBB59">
                    <a:lumMod val="20000"/>
                    <a:lumOff val="80000"/>
                  </a:srgbClr>
                </a:gs>
                <a:gs pos="69000">
                  <a:sysClr val="window" lastClr="FFFFFF"/>
                </a:gs>
              </a:gsLst>
              <a:lin ang="54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6" name="Gruppieren 194"/>
            <p:cNvGrpSpPr/>
            <p:nvPr/>
          </p:nvGrpSpPr>
          <p:grpSpPr>
            <a:xfrm rot="10800000">
              <a:off x="22542242" y="9923301"/>
              <a:ext cx="2064400" cy="573009"/>
              <a:chOff x="5665890" y="2384567"/>
              <a:chExt cx="899715" cy="249731"/>
            </a:xfrm>
          </p:grpSpPr>
          <p:grpSp>
            <p:nvGrpSpPr>
              <p:cNvPr id="7" name="Gruppieren 36"/>
              <p:cNvGrpSpPr/>
              <p:nvPr/>
            </p:nvGrpSpPr>
            <p:grpSpPr>
              <a:xfrm>
                <a:off x="6509224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158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160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165" name="Gekrümmte Verbindung 2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66" name="Gekrümmte Verbindung 2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61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162" name="Ellipse 31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63" name="Gekrümmte Verbindung 32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64" name="Gekrümmte Verbindung 33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159" name="Ellipse 35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" name="Gruppieren 37"/>
              <p:cNvGrpSpPr/>
              <p:nvPr/>
            </p:nvGrpSpPr>
            <p:grpSpPr>
              <a:xfrm>
                <a:off x="6452843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149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151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156" name="Gekrümmte Verbindung 4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57" name="Gekrümmte Verbindung 345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52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153" name="Ellipse 341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54" name="Gekrümmte Verbindung 342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55" name="Gekrümmte Verbindung 343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150" name="Ellipse 3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9" name="Gruppieren 47"/>
              <p:cNvGrpSpPr/>
              <p:nvPr/>
            </p:nvGrpSpPr>
            <p:grpSpPr>
              <a:xfrm>
                <a:off x="6396462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140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142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147" name="Gekrümmte Verbindung 33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48" name="Gekrümmte Verbindung 5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43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144" name="Ellipse 33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45" name="Gekrümmte Verbindung 33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46" name="Gekrümmte Verbindung 5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141" name="Ellipse 32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" name="Gruppieren 57"/>
              <p:cNvGrpSpPr/>
              <p:nvPr/>
            </p:nvGrpSpPr>
            <p:grpSpPr>
              <a:xfrm>
                <a:off x="6340081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131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133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138" name="Gekrümmte Verbindung 6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39" name="Gekrümmte Verbindung 6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34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135" name="Ellipse 323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36" name="Gekrümmte Verbindung 6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37" name="Gekrümmte Verbindung 325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132" name="Ellipse 320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1" name="Gruppieren 67"/>
              <p:cNvGrpSpPr/>
              <p:nvPr/>
            </p:nvGrpSpPr>
            <p:grpSpPr>
              <a:xfrm>
                <a:off x="6283700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122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124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129" name="Gekrümmte Verbindung 7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30" name="Gekrümmte Verbindung 31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25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126" name="Ellipse 7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27" name="Gekrümmte Verbindung 31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28" name="Gekrümmte Verbindung 7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123" name="Ellipse 311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2" name="Gruppieren 77"/>
              <p:cNvGrpSpPr/>
              <p:nvPr/>
            </p:nvGrpSpPr>
            <p:grpSpPr>
              <a:xfrm>
                <a:off x="6227319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113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115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120" name="Gekrümmte Verbindung 308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21" name="Gekrümmte Verbindung 309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16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117" name="Ellipse 305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18" name="Gekrümmte Verbindung 8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19" name="Gekrümmte Verbindung 8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114" name="Ellipse 302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" name="Gruppieren 87"/>
              <p:cNvGrpSpPr/>
              <p:nvPr/>
            </p:nvGrpSpPr>
            <p:grpSpPr>
              <a:xfrm>
                <a:off x="6170938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104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106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111" name="Gekrümmte Verbindung 299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12" name="Gekrümmte Verbindung 300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07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108" name="Ellipse 9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9" name="Gekrümmte Verbindung 9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10" name="Gekrümmte Verbindung 29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105" name="Ellipse 293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" name="Gruppieren 97"/>
              <p:cNvGrpSpPr/>
              <p:nvPr/>
            </p:nvGrpSpPr>
            <p:grpSpPr>
              <a:xfrm>
                <a:off x="6114557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95" name="Gruppieren 9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97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102" name="Gekrümmte Verbindung 290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03" name="Gekrümmte Verbindung 291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98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99" name="Ellipse 287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00" name="Gekrümmte Verbindung 288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01" name="Gekrümmte Verbindung 289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96" name="Ellipse 284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5" name="Gruppieren 107"/>
              <p:cNvGrpSpPr/>
              <p:nvPr/>
            </p:nvGrpSpPr>
            <p:grpSpPr>
              <a:xfrm>
                <a:off x="6060557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86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88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93" name="Gekrümmte Verbindung 281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94" name="Gekrümmte Verbindung 282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89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90" name="Ellipse 278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91" name="Gekrümmte Verbindung 279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92" name="Gekrümmte Verbindung 280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87" name="Ellipse 275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" name="Gruppieren 117"/>
              <p:cNvGrpSpPr/>
              <p:nvPr/>
            </p:nvGrpSpPr>
            <p:grpSpPr>
              <a:xfrm>
                <a:off x="6004176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77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79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84" name="Gekrümmte Verbindung 272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85" name="Gekrümmte Verbindung 273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80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81" name="Ellipse 269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82" name="Gekrümmte Verbindung 270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83" name="Gekrümmte Verbindung 271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78" name="Ellipse 266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" name="Gruppieren 127"/>
              <p:cNvGrpSpPr/>
              <p:nvPr/>
            </p:nvGrpSpPr>
            <p:grpSpPr>
              <a:xfrm>
                <a:off x="5947795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68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70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75" name="Gekrümmte Verbindung 26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76" name="Gekrümmte Verbindung 26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71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72" name="Ellipse 260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73" name="Gekrümmte Verbindung 261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74" name="Gekrümmte Verbindung 262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9" name="Ellipse 257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" name="Gruppieren 137"/>
              <p:cNvGrpSpPr/>
              <p:nvPr/>
            </p:nvGrpSpPr>
            <p:grpSpPr>
              <a:xfrm>
                <a:off x="5891414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9" name="Gruppieren 13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61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6" name="Gekrümmte Verbindung 254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7" name="Gekrümmte Verbindung 255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2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3" name="Ellipse 251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4" name="Gekrümmte Verbindung 252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5" name="Gekrümmte Verbindung 253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0" name="Ellipse 248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9" name="Gruppieren 147"/>
              <p:cNvGrpSpPr/>
              <p:nvPr/>
            </p:nvGrpSpPr>
            <p:grpSpPr>
              <a:xfrm>
                <a:off x="5835033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0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52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57" name="Gekrümmte Verbindung 24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8" name="Gekrümmte Verbindung 24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53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54" name="Ellipse 24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5" name="Gekrümmte Verbindung 24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6" name="Gekrümmte Verbindung 24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51" name="Ellipse 23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" name="Gruppieren 157"/>
              <p:cNvGrpSpPr/>
              <p:nvPr/>
            </p:nvGrpSpPr>
            <p:grpSpPr>
              <a:xfrm>
                <a:off x="5778652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1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3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8" name="Gekrümmte Verbindung 236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9" name="Gekrümmte Verbindung 237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4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5" name="Ellipse 233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6" name="Gekrümmte Verbindung 234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7" name="Gekrümmte Verbindung 235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2" name="Ellipse 230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1" name="Gruppieren 167"/>
              <p:cNvGrpSpPr/>
              <p:nvPr/>
            </p:nvGrpSpPr>
            <p:grpSpPr>
              <a:xfrm>
                <a:off x="5722271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2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4" name="Gruppieren 222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9" name="Gekrümmte Verbindung 227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0" name="Gekrümmte Verbindung 22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5" name="Gruppieren 223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6" name="Ellipse 224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7" name="Gekrümmte Verbindung 22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8" name="Gekrümmte Verbindung 22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3" name="Ellipse 221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" name="Gruppieren 177"/>
              <p:cNvGrpSpPr/>
              <p:nvPr/>
            </p:nvGrpSpPr>
            <p:grpSpPr>
              <a:xfrm>
                <a:off x="5665890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3" name="Gruppieren 9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5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0" name="Gekrümmte Verbindung 218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1" name="Gekrümmte Verbindung 219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6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7" name="Ellipse 215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8" name="Gekrümmte Verbindung 216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9" name="Gekrümmte Verbindung 217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4" name="Ellipse 212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67" name="Gruppieren 187"/>
            <p:cNvGrpSpPr/>
            <p:nvPr/>
          </p:nvGrpSpPr>
          <p:grpSpPr>
            <a:xfrm rot="10800000">
              <a:off x="24614110" y="9923301"/>
              <a:ext cx="2064400" cy="573009"/>
              <a:chOff x="5665890" y="2384567"/>
              <a:chExt cx="899715" cy="249731"/>
            </a:xfrm>
          </p:grpSpPr>
          <p:grpSp>
            <p:nvGrpSpPr>
              <p:cNvPr id="168" name="Gruppieren 36"/>
              <p:cNvGrpSpPr/>
              <p:nvPr/>
            </p:nvGrpSpPr>
            <p:grpSpPr>
              <a:xfrm>
                <a:off x="6509224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19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21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26" name="Gekrümmte Verbindung 2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27" name="Gekrümmte Verbindung 2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22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23" name="Ellipse 31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24" name="Gekrümmte Verbindung 32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25" name="Gekrümmte Verbindung 33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20" name="Ellipse 35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9" name="Gruppieren 37"/>
              <p:cNvGrpSpPr/>
              <p:nvPr/>
            </p:nvGrpSpPr>
            <p:grpSpPr>
              <a:xfrm>
                <a:off x="6452843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10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12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17" name="Gekrümmte Verbindung 4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18" name="Gekrümmte Verbindung 4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13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14" name="Ellipse 4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15" name="Gekrümmte Verbindung 4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16" name="Gekrümmte Verbindung 4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11" name="Ellipse 3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0" name="Gruppieren 47"/>
              <p:cNvGrpSpPr/>
              <p:nvPr/>
            </p:nvGrpSpPr>
            <p:grpSpPr>
              <a:xfrm>
                <a:off x="6396462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01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03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08" name="Gekrümmte Verbindung 5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09" name="Gekrümmte Verbindung 5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04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05" name="Ellipse 5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06" name="Gekrümmte Verbindung 5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07" name="Gekrümmte Verbindung 5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02" name="Ellipse 4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1" name="Gruppieren 57"/>
              <p:cNvGrpSpPr/>
              <p:nvPr/>
            </p:nvGrpSpPr>
            <p:grpSpPr>
              <a:xfrm>
                <a:off x="6340081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92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94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99" name="Gekrümmte Verbindung 6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00" name="Gekrümmte Verbindung 6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95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96" name="Ellipse 6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97" name="Gekrümmte Verbindung 6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98" name="Gekrümmte Verbindung 6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93" name="Ellipse 5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2" name="Gruppieren 67"/>
              <p:cNvGrpSpPr/>
              <p:nvPr/>
            </p:nvGrpSpPr>
            <p:grpSpPr>
              <a:xfrm>
                <a:off x="6283700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83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85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90" name="Gekrümmte Verbindung 7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91" name="Gekrümmte Verbindung 7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86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87" name="Ellipse 7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88" name="Gekrümmte Verbindung 7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89" name="Gekrümmte Verbindung 7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84" name="Ellipse 6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3" name="Gruppieren 77"/>
              <p:cNvGrpSpPr/>
              <p:nvPr/>
            </p:nvGrpSpPr>
            <p:grpSpPr>
              <a:xfrm>
                <a:off x="6227319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74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76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81" name="Gekrümmte Verbindung 8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82" name="Gekrümmte Verbindung 8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77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78" name="Ellipse 8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79" name="Gekrümmte Verbindung 8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80" name="Gekrümmte Verbindung 8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75" name="Ellipse 7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4" name="Gruppieren 87"/>
              <p:cNvGrpSpPr/>
              <p:nvPr/>
            </p:nvGrpSpPr>
            <p:grpSpPr>
              <a:xfrm>
                <a:off x="6170938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65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67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72" name="Gekrümmte Verbindung 9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73" name="Gekrümmte Verbindung 9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68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69" name="Ellipse 9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70" name="Gekrümmte Verbindung 9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71" name="Gekrümmte Verbindung 9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66" name="Ellipse 8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5" name="Gruppieren 97"/>
              <p:cNvGrpSpPr/>
              <p:nvPr/>
            </p:nvGrpSpPr>
            <p:grpSpPr>
              <a:xfrm>
                <a:off x="6114557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56" name="Gruppieren 9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58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63" name="Gekrümmte Verbindung 10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64" name="Gekrümmte Verbindung 10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59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60" name="Ellipse 10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61" name="Gekrümmte Verbindung 10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62" name="Gekrümmte Verbindung 10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57" name="Ellipse 9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6" name="Gruppieren 107"/>
              <p:cNvGrpSpPr/>
              <p:nvPr/>
            </p:nvGrpSpPr>
            <p:grpSpPr>
              <a:xfrm>
                <a:off x="6060557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47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49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54" name="Gekrümmte Verbindung 77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55" name="Gekrümmte Verbindung 77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50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51" name="Ellipse 11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52" name="Gekrümmte Verbindung 11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53" name="Gekrümmte Verbindung 77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48" name="Ellipse 247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7" name="Gruppieren 117"/>
              <p:cNvGrpSpPr/>
              <p:nvPr/>
            </p:nvGrpSpPr>
            <p:grpSpPr>
              <a:xfrm>
                <a:off x="6004176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38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40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45" name="Gekrümmte Verbindung 766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46" name="Gekrümmte Verbindung 767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41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42" name="Ellipse 12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43" name="Gekrümmte Verbindung 764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44" name="Gekrümmte Verbindung 765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39" name="Ellipse 11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8" name="Gruppieren 127"/>
              <p:cNvGrpSpPr/>
              <p:nvPr/>
            </p:nvGrpSpPr>
            <p:grpSpPr>
              <a:xfrm>
                <a:off x="5947795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29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31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36" name="Gekrümmte Verbindung 757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37" name="Gekrümmte Verbindung 75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32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33" name="Ellipse 23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34" name="Gekrümmte Verbindung 75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35" name="Gekrümmte Verbindung 75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30" name="Ellipse 22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79" name="Gruppieren 137"/>
              <p:cNvGrpSpPr/>
              <p:nvPr/>
            </p:nvGrpSpPr>
            <p:grpSpPr>
              <a:xfrm>
                <a:off x="5891414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20" name="Gruppieren 13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22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27" name="Gekrümmte Verbindung 748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28" name="Gekrümmte Verbindung 14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23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24" name="Ellipse 223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25" name="Gekrümmte Verbindung 746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26" name="Gekrümmte Verbindung 747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21" name="Ellipse 13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0" name="Gruppieren 147"/>
              <p:cNvGrpSpPr/>
              <p:nvPr/>
            </p:nvGrpSpPr>
            <p:grpSpPr>
              <a:xfrm>
                <a:off x="5835033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11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13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18" name="Gekrümmte Verbindung 15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19" name="Gekrümmte Verbindung 740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14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15" name="Ellipse 214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16" name="Gekrümmte Verbindung 737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17" name="Gekrümmte Verbindung 73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12" name="Ellipse 14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1" name="Gruppieren 157"/>
              <p:cNvGrpSpPr/>
              <p:nvPr/>
            </p:nvGrpSpPr>
            <p:grpSpPr>
              <a:xfrm>
                <a:off x="5778652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202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204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09" name="Gekrümmte Verbindung 730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10" name="Gekrümmte Verbindung 16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205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206" name="Ellipse 205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207" name="Gekrümmte Verbindung 728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08" name="Gekrümmte Verbindung 16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203" name="Ellipse 202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2" name="Gruppieren 167"/>
              <p:cNvGrpSpPr/>
              <p:nvPr/>
            </p:nvGrpSpPr>
            <p:grpSpPr>
              <a:xfrm>
                <a:off x="5722271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193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195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200" name="Gekrümmte Verbindung 17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201" name="Gekrümmte Verbindung 17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96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197" name="Ellipse 196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98" name="Gekrümmte Verbindung 17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99" name="Gekrümmte Verbindung 720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194" name="Ellipse 193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uppieren 177"/>
              <p:cNvGrpSpPr/>
              <p:nvPr/>
            </p:nvGrpSpPr>
            <p:grpSpPr>
              <a:xfrm>
                <a:off x="5665890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184" name="Gruppieren 9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186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191" name="Gekrümmte Verbindung 18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92" name="Gekrümmte Verbindung 713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187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188" name="Ellipse 18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189" name="Gekrümmte Verbindung 710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190" name="Gekrümmte Verbindung 18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185" name="Ellipse 184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328" name="Zierrahmen 327"/>
            <p:cNvSpPr/>
            <p:nvPr/>
          </p:nvSpPr>
          <p:spPr>
            <a:xfrm rot="8101219">
              <a:off x="23209316" y="10033573"/>
              <a:ext cx="569055" cy="620888"/>
            </a:xfrm>
            <a:prstGeom prst="plaque">
              <a:avLst>
                <a:gd name="adj" fmla="val 45929"/>
              </a:avLst>
            </a:prstGeom>
            <a:solidFill>
              <a:srgbClr val="F79646"/>
            </a:soli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innerShdw blurRad="114300">
                <a:prstClr val="black"/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9" name="Ellipse 328"/>
            <p:cNvSpPr/>
            <p:nvPr/>
          </p:nvSpPr>
          <p:spPr>
            <a:xfrm rot="10800000">
              <a:off x="23570834" y="9891851"/>
              <a:ext cx="306569" cy="691407"/>
            </a:xfrm>
            <a:prstGeom prst="ellipse">
              <a:avLst/>
            </a:prstGeom>
            <a:solidFill>
              <a:srgbClr val="F79646"/>
            </a:soli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innerShdw blurRad="114300">
                <a:prstClr val="black"/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0" name="Ellipse 329"/>
            <p:cNvSpPr/>
            <p:nvPr/>
          </p:nvSpPr>
          <p:spPr>
            <a:xfrm rot="10800000">
              <a:off x="23164385" y="9894161"/>
              <a:ext cx="306569" cy="691407"/>
            </a:xfrm>
            <a:prstGeom prst="ellipse">
              <a:avLst/>
            </a:prstGeom>
            <a:solidFill>
              <a:srgbClr val="F79646"/>
            </a:soli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innerShdw blurRad="114300">
                <a:prstClr val="black"/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331" name="Gruppieren 187"/>
            <p:cNvGrpSpPr/>
            <p:nvPr/>
          </p:nvGrpSpPr>
          <p:grpSpPr>
            <a:xfrm rot="10800000">
              <a:off x="26679971" y="9921906"/>
              <a:ext cx="2064400" cy="573009"/>
              <a:chOff x="5665890" y="2384567"/>
              <a:chExt cx="899715" cy="249731"/>
            </a:xfrm>
          </p:grpSpPr>
          <p:grpSp>
            <p:nvGrpSpPr>
              <p:cNvPr id="332" name="Gruppieren 36"/>
              <p:cNvGrpSpPr/>
              <p:nvPr/>
            </p:nvGrpSpPr>
            <p:grpSpPr>
              <a:xfrm>
                <a:off x="6509224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83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85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90" name="Gekrümmte Verbindung 2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91" name="Gekrümmte Verbindung 2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86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87" name="Ellipse 31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88" name="Gekrümmte Verbindung 32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89" name="Gekrümmte Verbindung 33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84" name="Ellipse 35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33" name="Gruppieren 37"/>
              <p:cNvGrpSpPr/>
              <p:nvPr/>
            </p:nvGrpSpPr>
            <p:grpSpPr>
              <a:xfrm>
                <a:off x="6452843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74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76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81" name="Gekrümmte Verbindung 4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82" name="Gekrümmte Verbindung 4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77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78" name="Ellipse 4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79" name="Gekrümmte Verbindung 4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80" name="Gekrümmte Verbindung 4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75" name="Ellipse 3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34" name="Gruppieren 47"/>
              <p:cNvGrpSpPr/>
              <p:nvPr/>
            </p:nvGrpSpPr>
            <p:grpSpPr>
              <a:xfrm>
                <a:off x="6396462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65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67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72" name="Gekrümmte Verbindung 5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73" name="Gekrümmte Verbindung 5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68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69" name="Ellipse 5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70" name="Gekrümmte Verbindung 5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71" name="Gekrümmte Verbindung 5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66" name="Ellipse 4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35" name="Gruppieren 57"/>
              <p:cNvGrpSpPr/>
              <p:nvPr/>
            </p:nvGrpSpPr>
            <p:grpSpPr>
              <a:xfrm>
                <a:off x="6340081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56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58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63" name="Gekrümmte Verbindung 6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64" name="Gekrümmte Verbindung 6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59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60" name="Ellipse 6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61" name="Gekrümmte Verbindung 6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62" name="Gekrümmte Verbindung 6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57" name="Ellipse 5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36" name="Gruppieren 67"/>
              <p:cNvGrpSpPr/>
              <p:nvPr/>
            </p:nvGrpSpPr>
            <p:grpSpPr>
              <a:xfrm>
                <a:off x="6283700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47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49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54" name="Gekrümmte Verbindung 7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55" name="Gekrümmte Verbindung 7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50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51" name="Ellipse 7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52" name="Gekrümmte Verbindung 7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53" name="Gekrümmte Verbindung 7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48" name="Ellipse 6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37" name="Gruppieren 77"/>
              <p:cNvGrpSpPr/>
              <p:nvPr/>
            </p:nvGrpSpPr>
            <p:grpSpPr>
              <a:xfrm>
                <a:off x="6227319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38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40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45" name="Gekrümmte Verbindung 8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46" name="Gekrümmte Verbindung 8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41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42" name="Ellipse 8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43" name="Gekrümmte Verbindung 8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44" name="Gekrümmte Verbindung 8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39" name="Ellipse 7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38" name="Gruppieren 87"/>
              <p:cNvGrpSpPr/>
              <p:nvPr/>
            </p:nvGrpSpPr>
            <p:grpSpPr>
              <a:xfrm>
                <a:off x="6170938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29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31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36" name="Gekrümmte Verbindung 9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37" name="Gekrümmte Verbindung 9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32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33" name="Ellipse 9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34" name="Gekrümmte Verbindung 9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35" name="Gekrümmte Verbindung 9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30" name="Ellipse 8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39" name="Gruppieren 97"/>
              <p:cNvGrpSpPr/>
              <p:nvPr/>
            </p:nvGrpSpPr>
            <p:grpSpPr>
              <a:xfrm>
                <a:off x="6114557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20" name="Gruppieren 9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22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27" name="Gekrümmte Verbindung 10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28" name="Gekrümmte Verbindung 10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23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24" name="Ellipse 10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25" name="Gekrümmte Verbindung 10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26" name="Gekrümmte Verbindung 10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21" name="Ellipse 9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0" name="Gruppieren 107"/>
              <p:cNvGrpSpPr/>
              <p:nvPr/>
            </p:nvGrpSpPr>
            <p:grpSpPr>
              <a:xfrm>
                <a:off x="6060557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11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13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18" name="Gekrümmte Verbindung 1097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19" name="Gekrümmte Verbindung 109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14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15" name="Ellipse 11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16" name="Gekrümmte Verbindung 11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17" name="Gekrümmte Verbindung 109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12" name="Ellipse 411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1" name="Gruppieren 117"/>
              <p:cNvGrpSpPr/>
              <p:nvPr/>
            </p:nvGrpSpPr>
            <p:grpSpPr>
              <a:xfrm>
                <a:off x="6004176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402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404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09" name="Gekrümmte Verbindung 1088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10" name="Gekrümmte Verbindung 1089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405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406" name="Ellipse 12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407" name="Gekrümmte Verbindung 1086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08" name="Gekrümmte Verbindung 1087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403" name="Ellipse 11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2" name="Gruppieren 127"/>
              <p:cNvGrpSpPr/>
              <p:nvPr/>
            </p:nvGrpSpPr>
            <p:grpSpPr>
              <a:xfrm>
                <a:off x="5947795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93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95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400" name="Gekrümmte Verbindung 1079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401" name="Gekrümmte Verbindung 1080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96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97" name="Ellipse 396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98" name="Gekrümmte Verbindung 1077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99" name="Gekrümmte Verbindung 107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94" name="Ellipse 393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3" name="Gruppieren 137"/>
              <p:cNvGrpSpPr/>
              <p:nvPr/>
            </p:nvGrpSpPr>
            <p:grpSpPr>
              <a:xfrm>
                <a:off x="5891414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84" name="Gruppieren 13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86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91" name="Gekrümmte Verbindung 1070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92" name="Gekrümmte Verbindung 14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87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88" name="Ellipse 387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89" name="Gekrümmte Verbindung 1068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90" name="Gekrümmte Verbindung 1069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85" name="Ellipse 13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4" name="Gruppieren 147"/>
              <p:cNvGrpSpPr/>
              <p:nvPr/>
            </p:nvGrpSpPr>
            <p:grpSpPr>
              <a:xfrm>
                <a:off x="5835033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75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77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82" name="Gekrümmte Verbindung 15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83" name="Gekrümmte Verbindung 1062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78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79" name="Ellipse 378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80" name="Gekrümmte Verbindung 1059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81" name="Gekrümmte Verbindung 1060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76" name="Ellipse 14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5" name="Gruppieren 157"/>
              <p:cNvGrpSpPr/>
              <p:nvPr/>
            </p:nvGrpSpPr>
            <p:grpSpPr>
              <a:xfrm>
                <a:off x="5778652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66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68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73" name="Gekrümmte Verbindung 1052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74" name="Gekrümmte Verbindung 16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69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70" name="Ellipse 369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71" name="Gekrümmte Verbindung 1050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72" name="Gekrümmte Verbindung 16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67" name="Ellipse 366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6" name="Gruppieren 167"/>
              <p:cNvGrpSpPr/>
              <p:nvPr/>
            </p:nvGrpSpPr>
            <p:grpSpPr>
              <a:xfrm>
                <a:off x="5722271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57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59" name="Gruppieren 358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64" name="Gekrümmte Verbindung 17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65" name="Gekrümmte Verbindung 17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60" name="Gruppieren 359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61" name="Ellipse 360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62" name="Gekrümmte Verbindung 17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63" name="Gekrümmte Verbindung 1042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58" name="Ellipse 357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47" name="Gruppieren 177"/>
              <p:cNvGrpSpPr/>
              <p:nvPr/>
            </p:nvGrpSpPr>
            <p:grpSpPr>
              <a:xfrm>
                <a:off x="5665890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348" name="Gruppieren 9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350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355" name="Gekrümmte Verbindung 18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56" name="Gekrümmte Verbindung 1035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351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352" name="Ellipse 18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353" name="Gekrümmte Verbindung 1032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354" name="Gekrümmte Verbindung 18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349" name="Ellipse 348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492" name="Abgerundetes Rechteck 491"/>
            <p:cNvSpPr/>
            <p:nvPr/>
          </p:nvSpPr>
          <p:spPr>
            <a:xfrm rot="19993877">
              <a:off x="23289745" y="8553292"/>
              <a:ext cx="1242137" cy="480813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064A2">
                    <a:lumMod val="60000"/>
                    <a:lumOff val="40000"/>
                    <a:tint val="66000"/>
                    <a:satMod val="160000"/>
                  </a:srgbClr>
                </a:gs>
                <a:gs pos="50000">
                  <a:srgbClr val="8064A2">
                    <a:lumMod val="60000"/>
                    <a:lumOff val="40000"/>
                    <a:tint val="44500"/>
                    <a:satMod val="160000"/>
                  </a:srgbClr>
                </a:gs>
                <a:gs pos="100000">
                  <a:srgbClr val="8064A2">
                    <a:lumMod val="60000"/>
                    <a:lumOff val="40000"/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3" name="Pfeil nach oben 492"/>
            <p:cNvSpPr/>
            <p:nvPr/>
          </p:nvSpPr>
          <p:spPr>
            <a:xfrm rot="10800000">
              <a:off x="23294624" y="9534149"/>
              <a:ext cx="448337" cy="686722"/>
            </a:xfrm>
            <a:prstGeom prst="upArrow">
              <a:avLst>
                <a:gd name="adj1" fmla="val 38236"/>
                <a:gd name="adj2" fmla="val 32353"/>
              </a:avLst>
            </a:prstGeom>
            <a:solidFill>
              <a:sysClr val="windowText" lastClr="000000"/>
            </a:solidFill>
            <a:ln w="31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4" name="Ellipse 493"/>
            <p:cNvSpPr/>
            <p:nvPr/>
          </p:nvSpPr>
          <p:spPr>
            <a:xfrm rot="10800000">
              <a:off x="23421349" y="8766064"/>
              <a:ext cx="343469" cy="349682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5" name="Freihandform 494"/>
            <p:cNvSpPr/>
            <p:nvPr/>
          </p:nvSpPr>
          <p:spPr>
            <a:xfrm>
              <a:off x="24446173" y="8141247"/>
              <a:ext cx="576976" cy="349682"/>
            </a:xfrm>
            <a:custGeom>
              <a:avLst/>
              <a:gdLst>
                <a:gd name="connsiteX0" fmla="*/ 0 w 251460"/>
                <a:gd name="connsiteY0" fmla="*/ 152400 h 152400"/>
                <a:gd name="connsiteX1" fmla="*/ 15240 w 251460"/>
                <a:gd name="connsiteY1" fmla="*/ 83820 h 152400"/>
                <a:gd name="connsiteX2" fmla="*/ 38100 w 251460"/>
                <a:gd name="connsiteY2" fmla="*/ 68580 h 152400"/>
                <a:gd name="connsiteX3" fmla="*/ 220980 w 251460"/>
                <a:gd name="connsiteY3" fmla="*/ 68580 h 152400"/>
                <a:gd name="connsiteX4" fmla="*/ 236220 w 251460"/>
                <a:gd name="connsiteY4" fmla="*/ 45720 h 152400"/>
                <a:gd name="connsiteX5" fmla="*/ 251460 w 251460"/>
                <a:gd name="connsiteY5" fmla="*/ 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460" h="152400">
                  <a:moveTo>
                    <a:pt x="0" y="152400"/>
                  </a:moveTo>
                  <a:cubicBezTo>
                    <a:pt x="78" y="151932"/>
                    <a:pt x="7342" y="93693"/>
                    <a:pt x="15240" y="83820"/>
                  </a:cubicBezTo>
                  <a:cubicBezTo>
                    <a:pt x="20961" y="76669"/>
                    <a:pt x="30480" y="73660"/>
                    <a:pt x="38100" y="68580"/>
                  </a:cubicBezTo>
                  <a:cubicBezTo>
                    <a:pt x="107973" y="78562"/>
                    <a:pt x="136817" y="86298"/>
                    <a:pt x="220980" y="68580"/>
                  </a:cubicBezTo>
                  <a:cubicBezTo>
                    <a:pt x="229942" y="66693"/>
                    <a:pt x="231140" y="53340"/>
                    <a:pt x="236220" y="45720"/>
                  </a:cubicBezTo>
                  <a:cubicBezTo>
                    <a:pt x="245218" y="9730"/>
                    <a:pt x="239156" y="24607"/>
                    <a:pt x="251460" y="0"/>
                  </a:cubicBezTo>
                </a:path>
              </a:pathLst>
            </a:custGeom>
            <a:no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6" name="Textfeld 495"/>
            <p:cNvSpPr txBox="1"/>
            <p:nvPr/>
          </p:nvSpPr>
          <p:spPr>
            <a:xfrm>
              <a:off x="20261102" y="7858704"/>
              <a:ext cx="2738725" cy="1507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Effektor-</a:t>
              </a:r>
            </a:p>
            <a:p>
              <a:pPr algn="ctr"/>
              <a:r>
                <a:rPr lang="de-DE" sz="2000" b="1" dirty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p</a:t>
              </a:r>
              <a:r>
                <a:rPr lang="de-DE" sz="2000" b="1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rotein</a:t>
              </a:r>
              <a:r>
                <a:rPr lang="de-DE" sz="2000" b="1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 </a:t>
              </a:r>
            </a:p>
            <a:p>
              <a:pPr algn="ctr"/>
              <a:r>
                <a:rPr lang="de-DE" sz="2000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(z. B. AvrRpt2</a:t>
              </a:r>
              <a:r>
                <a:rPr lang="de-DE" sz="2000" baseline="-25000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EA</a:t>
              </a:r>
              <a:r>
                <a:rPr lang="de-DE" sz="2000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)</a:t>
              </a:r>
            </a:p>
          </p:txBody>
        </p:sp>
        <p:cxnSp>
          <p:nvCxnSpPr>
            <p:cNvPr id="497" name="Gerade Verbindung 1179"/>
            <p:cNvCxnSpPr/>
            <p:nvPr/>
          </p:nvCxnSpPr>
          <p:spPr>
            <a:xfrm flipH="1" flipV="1">
              <a:off x="22479620" y="8560866"/>
              <a:ext cx="939576" cy="326343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grpSp>
          <p:nvGrpSpPr>
            <p:cNvPr id="498" name="Gruppieren 497"/>
            <p:cNvGrpSpPr/>
            <p:nvPr/>
          </p:nvGrpSpPr>
          <p:grpSpPr>
            <a:xfrm>
              <a:off x="24370693" y="10511431"/>
              <a:ext cx="1353255" cy="1096399"/>
              <a:chOff x="6152381" y="177801"/>
              <a:chExt cx="589781" cy="477837"/>
            </a:xfrm>
          </p:grpSpPr>
          <p:sp>
            <p:nvSpPr>
              <p:cNvPr id="499" name="Torte 1182"/>
              <p:cNvSpPr/>
              <p:nvPr/>
            </p:nvSpPr>
            <p:spPr>
              <a:xfrm>
                <a:off x="6199930" y="177801"/>
                <a:ext cx="495300" cy="354012"/>
              </a:xfrm>
              <a:prstGeom prst="pie">
                <a:avLst>
                  <a:gd name="adj1" fmla="val 15034948"/>
                  <a:gd name="adj2" fmla="val 75382"/>
                </a:avLst>
              </a:prstGeom>
              <a:gradFill flip="none" rotWithShape="1">
                <a:gsLst>
                  <a:gs pos="0">
                    <a:srgbClr val="1F497D">
                      <a:lumMod val="60000"/>
                      <a:lumOff val="40000"/>
                      <a:tint val="66000"/>
                      <a:satMod val="160000"/>
                    </a:srgbClr>
                  </a:gs>
                  <a:gs pos="50000">
                    <a:srgbClr val="1F497D">
                      <a:lumMod val="60000"/>
                      <a:lumOff val="40000"/>
                      <a:tint val="44500"/>
                      <a:satMod val="160000"/>
                    </a:srgbClr>
                  </a:gs>
                  <a:gs pos="100000">
                    <a:srgbClr val="1F497D">
                      <a:lumMod val="60000"/>
                      <a:lumOff val="40000"/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17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2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00" name="Torte 1183"/>
              <p:cNvSpPr/>
              <p:nvPr/>
            </p:nvSpPr>
            <p:spPr>
              <a:xfrm>
                <a:off x="6152381" y="225426"/>
                <a:ext cx="495300" cy="354012"/>
              </a:xfrm>
              <a:prstGeom prst="pie">
                <a:avLst>
                  <a:gd name="adj1" fmla="val 7467405"/>
                  <a:gd name="adj2" fmla="val 14940067"/>
                </a:avLst>
              </a:prstGeom>
              <a:gradFill flip="none" rotWithShape="1">
                <a:gsLst>
                  <a:gs pos="0">
                    <a:srgbClr val="1F497D">
                      <a:lumMod val="60000"/>
                      <a:lumOff val="40000"/>
                      <a:tint val="66000"/>
                      <a:satMod val="160000"/>
                    </a:srgbClr>
                  </a:gs>
                  <a:gs pos="50000">
                    <a:srgbClr val="1F497D">
                      <a:lumMod val="60000"/>
                      <a:lumOff val="40000"/>
                      <a:tint val="44500"/>
                      <a:satMod val="160000"/>
                    </a:srgbClr>
                  </a:gs>
                  <a:gs pos="100000">
                    <a:srgbClr val="1F497D">
                      <a:lumMod val="60000"/>
                      <a:lumOff val="40000"/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17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2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01" name="Torte 1184"/>
              <p:cNvSpPr/>
              <p:nvPr/>
            </p:nvSpPr>
            <p:spPr>
              <a:xfrm>
                <a:off x="6246862" y="225426"/>
                <a:ext cx="495300" cy="354012"/>
              </a:xfrm>
              <a:prstGeom prst="pie">
                <a:avLst>
                  <a:gd name="adj1" fmla="val 0"/>
                  <a:gd name="adj2" fmla="val 7542667"/>
                </a:avLst>
              </a:prstGeom>
              <a:gradFill flip="none" rotWithShape="1">
                <a:gsLst>
                  <a:gs pos="0">
                    <a:srgbClr val="1F497D">
                      <a:lumMod val="60000"/>
                      <a:lumOff val="40000"/>
                      <a:tint val="66000"/>
                      <a:satMod val="160000"/>
                    </a:srgbClr>
                  </a:gs>
                  <a:gs pos="50000">
                    <a:srgbClr val="1F497D">
                      <a:lumMod val="60000"/>
                      <a:lumOff val="40000"/>
                      <a:tint val="44500"/>
                      <a:satMod val="160000"/>
                    </a:srgbClr>
                  </a:gs>
                  <a:gs pos="100000">
                    <a:srgbClr val="1F497D">
                      <a:lumMod val="60000"/>
                      <a:lumOff val="40000"/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17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2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02" name="Ellipse 501"/>
              <p:cNvSpPr/>
              <p:nvPr/>
            </p:nvSpPr>
            <p:spPr>
              <a:xfrm rot="10800000">
                <a:off x="6258588" y="503238"/>
                <a:ext cx="149692" cy="152400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2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503" name="Nach rechts gekrümmter Pfeil 502"/>
            <p:cNvSpPr/>
            <p:nvPr/>
          </p:nvSpPr>
          <p:spPr>
            <a:xfrm rot="17161817" flipH="1" flipV="1">
              <a:off x="26470557" y="10826457"/>
              <a:ext cx="134345" cy="518283"/>
            </a:xfrm>
            <a:prstGeom prst="curvedRightArrow">
              <a:avLst>
                <a:gd name="adj1" fmla="val 0"/>
                <a:gd name="adj2" fmla="val 19269"/>
                <a:gd name="adj3" fmla="val 32317"/>
              </a:avLst>
            </a:prstGeom>
            <a:solidFill>
              <a:sysClr val="windowText" lastClr="000000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4" name="Nach rechts gekrümmter Pfeil 503"/>
            <p:cNvSpPr/>
            <p:nvPr/>
          </p:nvSpPr>
          <p:spPr>
            <a:xfrm rot="19874192" flipH="1" flipV="1">
              <a:off x="27281001" y="11368589"/>
              <a:ext cx="134345" cy="518283"/>
            </a:xfrm>
            <a:prstGeom prst="curvedRightArrow">
              <a:avLst>
                <a:gd name="adj1" fmla="val 0"/>
                <a:gd name="adj2" fmla="val 19269"/>
                <a:gd name="adj3" fmla="val 32317"/>
              </a:avLst>
            </a:prstGeom>
            <a:solidFill>
              <a:sysClr val="windowText" lastClr="000000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5" name="Mond 504"/>
            <p:cNvSpPr/>
            <p:nvPr/>
          </p:nvSpPr>
          <p:spPr>
            <a:xfrm rot="10800000">
              <a:off x="25831546" y="10764730"/>
              <a:ext cx="561002" cy="558980"/>
            </a:xfrm>
            <a:prstGeom prst="moon">
              <a:avLst>
                <a:gd name="adj" fmla="val 75641"/>
              </a:avLst>
            </a:prstGeom>
            <a:gradFill flip="none" rotWithShape="1">
              <a:gsLst>
                <a:gs pos="0">
                  <a:sysClr val="windowText" lastClr="000000">
                    <a:lumMod val="65000"/>
                    <a:lumOff val="35000"/>
                    <a:tint val="66000"/>
                    <a:satMod val="160000"/>
                  </a:sysClr>
                </a:gs>
                <a:gs pos="50000">
                  <a:sysClr val="window" lastClr="FFFFFF">
                    <a:lumMod val="85000"/>
                  </a:sysClr>
                </a:gs>
                <a:gs pos="100000">
                  <a:srgbClr val="FFFFCC"/>
                </a:gs>
              </a:gsLst>
              <a:lin ang="162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glow rad="101600">
                <a:srgbClr val="FFFFCC">
                  <a:alpha val="60000"/>
                </a:srgbClr>
              </a:glo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6" name="Abgerundetes Rechteck 505"/>
            <p:cNvSpPr/>
            <p:nvPr/>
          </p:nvSpPr>
          <p:spPr>
            <a:xfrm rot="1943595">
              <a:off x="26499479" y="10929136"/>
              <a:ext cx="935435" cy="569271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ysClr val="windowText" lastClr="000000">
                    <a:lumMod val="65000"/>
                    <a:lumOff val="35000"/>
                    <a:tint val="66000"/>
                    <a:satMod val="160000"/>
                  </a:sysClr>
                </a:gs>
                <a:gs pos="50000">
                  <a:sysClr val="window" lastClr="FFFFFF">
                    <a:lumMod val="85000"/>
                  </a:sysClr>
                </a:gs>
                <a:gs pos="100000">
                  <a:srgbClr val="FFFFCC"/>
                </a:gs>
              </a:gsLst>
              <a:lin ang="162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glow rad="101600">
                <a:srgbClr val="FFFFCC">
                  <a:alpha val="60000"/>
                </a:srgbClr>
              </a:glo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7" name="Abgerundetes Rechteck 506"/>
            <p:cNvSpPr/>
            <p:nvPr/>
          </p:nvSpPr>
          <p:spPr>
            <a:xfrm>
              <a:off x="27079793" y="11704685"/>
              <a:ext cx="687576" cy="182535"/>
            </a:xfrm>
            <a:prstGeom prst="roundRect">
              <a:avLst>
                <a:gd name="adj" fmla="val 48684"/>
              </a:avLst>
            </a:prstGeom>
            <a:gradFill flip="none" rotWithShape="1">
              <a:gsLst>
                <a:gs pos="0">
                  <a:sysClr val="windowText" lastClr="000000">
                    <a:lumMod val="65000"/>
                    <a:lumOff val="35000"/>
                    <a:tint val="66000"/>
                    <a:satMod val="160000"/>
                  </a:sysClr>
                </a:gs>
                <a:gs pos="50000">
                  <a:sysClr val="window" lastClr="FFFFFF">
                    <a:lumMod val="85000"/>
                  </a:sysClr>
                </a:gs>
                <a:gs pos="100000">
                  <a:srgbClr val="FFFFCC"/>
                </a:gs>
              </a:gsLst>
              <a:lin ang="162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glow rad="101600">
                <a:srgbClr val="FFFFCC">
                  <a:alpha val="60000"/>
                </a:srgbClr>
              </a:glo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8" name="Abgerundetes Rechteck 507"/>
            <p:cNvSpPr/>
            <p:nvPr/>
          </p:nvSpPr>
          <p:spPr>
            <a:xfrm>
              <a:off x="27079793" y="11871833"/>
              <a:ext cx="687576" cy="182535"/>
            </a:xfrm>
            <a:prstGeom prst="roundRect">
              <a:avLst>
                <a:gd name="adj" fmla="val 48684"/>
              </a:avLst>
            </a:prstGeom>
            <a:gradFill flip="none" rotWithShape="1">
              <a:gsLst>
                <a:gs pos="0">
                  <a:sysClr val="windowText" lastClr="000000">
                    <a:lumMod val="65000"/>
                    <a:lumOff val="35000"/>
                    <a:tint val="66000"/>
                    <a:satMod val="160000"/>
                  </a:sysClr>
                </a:gs>
                <a:gs pos="50000">
                  <a:sysClr val="window" lastClr="FFFFFF">
                    <a:lumMod val="85000"/>
                  </a:sysClr>
                </a:gs>
                <a:gs pos="100000">
                  <a:srgbClr val="FFFFCC"/>
                </a:gs>
              </a:gsLst>
              <a:lin ang="162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glow rad="101600">
                <a:srgbClr val="FFFFCC">
                  <a:alpha val="60000"/>
                </a:srgbClr>
              </a:glo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9" name="Abgerundetes Rechteck 508"/>
            <p:cNvSpPr/>
            <p:nvPr/>
          </p:nvSpPr>
          <p:spPr>
            <a:xfrm>
              <a:off x="27079793" y="12054368"/>
              <a:ext cx="687576" cy="182535"/>
            </a:xfrm>
            <a:prstGeom prst="roundRect">
              <a:avLst>
                <a:gd name="adj" fmla="val 48684"/>
              </a:avLst>
            </a:prstGeom>
            <a:gradFill flip="none" rotWithShape="1">
              <a:gsLst>
                <a:gs pos="0">
                  <a:sysClr val="windowText" lastClr="000000">
                    <a:lumMod val="65000"/>
                    <a:lumOff val="35000"/>
                    <a:tint val="66000"/>
                    <a:satMod val="160000"/>
                  </a:sysClr>
                </a:gs>
                <a:gs pos="50000">
                  <a:sysClr val="window" lastClr="FFFFFF">
                    <a:lumMod val="85000"/>
                  </a:sysClr>
                </a:gs>
                <a:gs pos="100000">
                  <a:srgbClr val="FFFFCC"/>
                </a:gs>
              </a:gsLst>
              <a:lin ang="162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glow rad="101600">
                <a:srgbClr val="FFFFCC">
                  <a:alpha val="60000"/>
                </a:srgbClr>
              </a:glo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0" name="Abgerundetes Rechteck 509"/>
            <p:cNvSpPr/>
            <p:nvPr/>
          </p:nvSpPr>
          <p:spPr>
            <a:xfrm>
              <a:off x="27079793" y="12221516"/>
              <a:ext cx="687576" cy="182535"/>
            </a:xfrm>
            <a:prstGeom prst="roundRect">
              <a:avLst>
                <a:gd name="adj" fmla="val 48684"/>
              </a:avLst>
            </a:prstGeom>
            <a:gradFill flip="none" rotWithShape="1">
              <a:gsLst>
                <a:gs pos="0">
                  <a:sysClr val="windowText" lastClr="000000">
                    <a:lumMod val="65000"/>
                    <a:lumOff val="35000"/>
                    <a:tint val="66000"/>
                    <a:satMod val="160000"/>
                  </a:sysClr>
                </a:gs>
                <a:gs pos="50000">
                  <a:sysClr val="window" lastClr="FFFFFF">
                    <a:lumMod val="85000"/>
                  </a:sysClr>
                </a:gs>
                <a:gs pos="100000">
                  <a:srgbClr val="FFFFCC"/>
                </a:gs>
              </a:gsLst>
              <a:lin ang="162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glow rad="101600">
                <a:srgbClr val="FFFFCC">
                  <a:alpha val="60000"/>
                </a:srgbClr>
              </a:glo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1" name="Abgerundetes Rechteck 510"/>
            <p:cNvSpPr/>
            <p:nvPr/>
          </p:nvSpPr>
          <p:spPr>
            <a:xfrm>
              <a:off x="27079793" y="12399592"/>
              <a:ext cx="687576" cy="182535"/>
            </a:xfrm>
            <a:prstGeom prst="roundRect">
              <a:avLst>
                <a:gd name="adj" fmla="val 48684"/>
              </a:avLst>
            </a:prstGeom>
            <a:gradFill flip="none" rotWithShape="1">
              <a:gsLst>
                <a:gs pos="0">
                  <a:sysClr val="windowText" lastClr="000000">
                    <a:lumMod val="65000"/>
                    <a:lumOff val="35000"/>
                    <a:tint val="66000"/>
                    <a:satMod val="160000"/>
                  </a:sysClr>
                </a:gs>
                <a:gs pos="50000">
                  <a:sysClr val="window" lastClr="FFFFFF">
                    <a:lumMod val="85000"/>
                  </a:sysClr>
                </a:gs>
                <a:gs pos="100000">
                  <a:srgbClr val="FFFFCC"/>
                </a:gs>
              </a:gsLst>
              <a:lin ang="162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glow rad="101600">
                <a:srgbClr val="FFFFCC">
                  <a:alpha val="60000"/>
                </a:srgbClr>
              </a:glo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2" name="Abgerundetes Rechteck 511"/>
            <p:cNvSpPr/>
            <p:nvPr/>
          </p:nvSpPr>
          <p:spPr>
            <a:xfrm>
              <a:off x="27079793" y="12585344"/>
              <a:ext cx="687576" cy="182535"/>
            </a:xfrm>
            <a:prstGeom prst="roundRect">
              <a:avLst>
                <a:gd name="adj" fmla="val 48684"/>
              </a:avLst>
            </a:prstGeom>
            <a:gradFill flip="none" rotWithShape="1">
              <a:gsLst>
                <a:gs pos="0">
                  <a:sysClr val="windowText" lastClr="000000">
                    <a:lumMod val="65000"/>
                    <a:lumOff val="35000"/>
                    <a:tint val="66000"/>
                    <a:satMod val="160000"/>
                  </a:sysClr>
                </a:gs>
                <a:gs pos="50000">
                  <a:sysClr val="window" lastClr="FFFFFF">
                    <a:lumMod val="85000"/>
                  </a:sysClr>
                </a:gs>
                <a:gs pos="100000">
                  <a:srgbClr val="FFFFCC"/>
                </a:gs>
              </a:gsLst>
              <a:lin ang="16200000" scaled="1"/>
              <a:tileRect/>
            </a:gra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glow rad="101600">
                <a:srgbClr val="FFFFCC">
                  <a:alpha val="60000"/>
                </a:srgbClr>
              </a:glo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3" name="Textfeld 512"/>
            <p:cNvSpPr txBox="1"/>
            <p:nvPr/>
          </p:nvSpPr>
          <p:spPr>
            <a:xfrm>
              <a:off x="26323077" y="12858309"/>
              <a:ext cx="2242514" cy="1963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aktiviertes</a:t>
              </a:r>
            </a:p>
            <a:p>
              <a:pPr algn="ctr"/>
              <a:r>
                <a:rPr lang="de-DE" sz="2000" b="1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Resistenz- </a:t>
              </a:r>
              <a:r>
                <a:rPr lang="de-DE" sz="2000" b="1" dirty="0" err="1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protein</a:t>
              </a:r>
              <a:endParaRPr lang="de-DE" sz="2000" b="1" dirty="0" smtClean="0">
                <a:solidFill>
                  <a:prstClr val="black"/>
                </a:solidFill>
                <a:latin typeface="Calibri" pitchFamily="34" charset="0"/>
                <a:cs typeface="Arial" pitchFamily="34" charset="0"/>
              </a:endParaRPr>
            </a:p>
            <a:p>
              <a:pPr algn="ctr"/>
              <a:endParaRPr lang="de-DE" sz="2000" b="1" dirty="0" smtClean="0">
                <a:solidFill>
                  <a:prstClr val="black"/>
                </a:solidFill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515" name="Nach rechts gekrümmter Pfeil 514"/>
            <p:cNvSpPr/>
            <p:nvPr/>
          </p:nvSpPr>
          <p:spPr>
            <a:xfrm rot="2503601" flipH="1">
              <a:off x="27153395" y="14490185"/>
              <a:ext cx="611579" cy="1327077"/>
            </a:xfrm>
            <a:prstGeom prst="curvedRightArrow">
              <a:avLst>
                <a:gd name="adj1" fmla="val 0"/>
                <a:gd name="adj2" fmla="val 19269"/>
                <a:gd name="adj3" fmla="val 32317"/>
              </a:avLst>
            </a:prstGeom>
            <a:solidFill>
              <a:sysClr val="windowText" lastClr="000000"/>
            </a:solidFill>
            <a:ln w="5715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6" name="Textfeld 515"/>
            <p:cNvSpPr txBox="1"/>
            <p:nvPr/>
          </p:nvSpPr>
          <p:spPr>
            <a:xfrm>
              <a:off x="23331622" y="14591824"/>
              <a:ext cx="3966696" cy="1507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Effektor-gesteuerte Immunität</a:t>
              </a:r>
            </a:p>
            <a:p>
              <a:pPr algn="ctr"/>
              <a:endParaRPr lang="de-DE" sz="2000" b="1" dirty="0" smtClean="0">
                <a:solidFill>
                  <a:prstClr val="black"/>
                </a:solidFill>
                <a:latin typeface="Calibri" pitchFamily="34" charset="0"/>
                <a:cs typeface="Arial" pitchFamily="34" charset="0"/>
              </a:endParaRPr>
            </a:p>
          </p:txBody>
        </p:sp>
        <p:grpSp>
          <p:nvGrpSpPr>
            <p:cNvPr id="517" name="Gruppieren 187"/>
            <p:cNvGrpSpPr/>
            <p:nvPr/>
          </p:nvGrpSpPr>
          <p:grpSpPr>
            <a:xfrm rot="10800000">
              <a:off x="20473631" y="9923301"/>
              <a:ext cx="2064400" cy="573009"/>
              <a:chOff x="5665890" y="2384567"/>
              <a:chExt cx="899715" cy="249731"/>
            </a:xfrm>
          </p:grpSpPr>
          <p:grpSp>
            <p:nvGrpSpPr>
              <p:cNvPr id="518" name="Gruppieren 36"/>
              <p:cNvGrpSpPr/>
              <p:nvPr/>
            </p:nvGrpSpPr>
            <p:grpSpPr>
              <a:xfrm>
                <a:off x="6509224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669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671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76" name="Gekrümmte Verbindung 2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77" name="Gekrümmte Verbindung 2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72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73" name="Ellipse 31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74" name="Gekrümmte Verbindung 32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75" name="Gekrümmte Verbindung 33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70" name="Ellipse 35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19" name="Gruppieren 37"/>
              <p:cNvGrpSpPr/>
              <p:nvPr/>
            </p:nvGrpSpPr>
            <p:grpSpPr>
              <a:xfrm>
                <a:off x="6452843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660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662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67" name="Gekrümmte Verbindung 4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68" name="Gekrümmte Verbindung 4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63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64" name="Ellipse 4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65" name="Gekrümmte Verbindung 4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66" name="Gekrümmte Verbindung 4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61" name="Ellipse 3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0" name="Gruppieren 47"/>
              <p:cNvGrpSpPr/>
              <p:nvPr/>
            </p:nvGrpSpPr>
            <p:grpSpPr>
              <a:xfrm>
                <a:off x="6396462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651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653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58" name="Gekrümmte Verbindung 5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59" name="Gekrümmte Verbindung 5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54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55" name="Ellipse 5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56" name="Gekrümmte Verbindung 5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57" name="Gekrümmte Verbindung 5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52" name="Ellipse 4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1" name="Gruppieren 57"/>
              <p:cNvGrpSpPr/>
              <p:nvPr/>
            </p:nvGrpSpPr>
            <p:grpSpPr>
              <a:xfrm>
                <a:off x="6340081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642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644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49" name="Gekrümmte Verbindung 6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50" name="Gekrümmte Verbindung 6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45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46" name="Ellipse 6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47" name="Gekrümmte Verbindung 6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48" name="Gekrümmte Verbindung 6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43" name="Ellipse 5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2" name="Gruppieren 67"/>
              <p:cNvGrpSpPr/>
              <p:nvPr/>
            </p:nvGrpSpPr>
            <p:grpSpPr>
              <a:xfrm>
                <a:off x="6283700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633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635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40" name="Gekrümmte Verbindung 7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41" name="Gekrümmte Verbindung 7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36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37" name="Ellipse 7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38" name="Gekrümmte Verbindung 7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39" name="Gekrümmte Verbindung 7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34" name="Ellipse 6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3" name="Gruppieren 77"/>
              <p:cNvGrpSpPr/>
              <p:nvPr/>
            </p:nvGrpSpPr>
            <p:grpSpPr>
              <a:xfrm>
                <a:off x="6227319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624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626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31" name="Gekrümmte Verbindung 8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32" name="Gekrümmte Verbindung 8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27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28" name="Ellipse 8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29" name="Gekrümmte Verbindung 8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30" name="Gekrümmte Verbindung 8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25" name="Ellipse 7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4" name="Gruppieren 87"/>
              <p:cNvGrpSpPr/>
              <p:nvPr/>
            </p:nvGrpSpPr>
            <p:grpSpPr>
              <a:xfrm>
                <a:off x="6170938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615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617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22" name="Gekrümmte Verbindung 9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23" name="Gekrümmte Verbindung 9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18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19" name="Ellipse 9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20" name="Gekrümmte Verbindung 9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21" name="Gekrümmte Verbindung 9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16" name="Ellipse 8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5" name="Gruppieren 97"/>
              <p:cNvGrpSpPr/>
              <p:nvPr/>
            </p:nvGrpSpPr>
            <p:grpSpPr>
              <a:xfrm>
                <a:off x="6114557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606" name="Gruppieren 9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608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13" name="Gekrümmte Verbindung 10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14" name="Gekrümmte Verbindung 10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09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10" name="Ellipse 10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11" name="Gekrümmte Verbindung 10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12" name="Gekrümmte Verbindung 10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607" name="Ellipse 9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6" name="Gruppieren 107"/>
              <p:cNvGrpSpPr/>
              <p:nvPr/>
            </p:nvGrpSpPr>
            <p:grpSpPr>
              <a:xfrm>
                <a:off x="6060557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97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599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604" name="Gekrümmte Verbindung 77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05" name="Gekrümmte Verbindung 77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600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601" name="Ellipse 11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602" name="Gekrümmte Verbindung 11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603" name="Gekrümmte Verbindung 77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598" name="Ellipse 597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7" name="Gruppieren 117"/>
              <p:cNvGrpSpPr/>
              <p:nvPr/>
            </p:nvGrpSpPr>
            <p:grpSpPr>
              <a:xfrm>
                <a:off x="6004176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88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590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595" name="Gekrümmte Verbindung 766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96" name="Gekrümmte Verbindung 767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591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592" name="Ellipse 12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93" name="Gekrümmte Verbindung 764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94" name="Gekrümmte Verbindung 765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589" name="Ellipse 11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8" name="Gruppieren 127"/>
              <p:cNvGrpSpPr/>
              <p:nvPr/>
            </p:nvGrpSpPr>
            <p:grpSpPr>
              <a:xfrm>
                <a:off x="5947795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79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581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586" name="Gekrümmte Verbindung 757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87" name="Gekrümmte Verbindung 75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582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583" name="Ellipse 58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84" name="Gekrümmte Verbindung 75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85" name="Gekrümmte Verbindung 75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580" name="Ellipse 57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9" name="Gruppieren 137"/>
              <p:cNvGrpSpPr/>
              <p:nvPr/>
            </p:nvGrpSpPr>
            <p:grpSpPr>
              <a:xfrm>
                <a:off x="5891414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70" name="Gruppieren 13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572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577" name="Gekrümmte Verbindung 748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78" name="Gekrümmte Verbindung 14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573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574" name="Ellipse 573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75" name="Gekrümmte Verbindung 746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76" name="Gekrümmte Verbindung 747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571" name="Ellipse 13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0" name="Gruppieren 147"/>
              <p:cNvGrpSpPr/>
              <p:nvPr/>
            </p:nvGrpSpPr>
            <p:grpSpPr>
              <a:xfrm>
                <a:off x="5835033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61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563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568" name="Gekrümmte Verbindung 15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69" name="Gekrümmte Verbindung 740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564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565" name="Ellipse 564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66" name="Gekrümmte Verbindung 737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67" name="Gekrümmte Verbindung 738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562" name="Ellipse 149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1" name="Gruppieren 157"/>
              <p:cNvGrpSpPr/>
              <p:nvPr/>
            </p:nvGrpSpPr>
            <p:grpSpPr>
              <a:xfrm>
                <a:off x="5778652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52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554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559" name="Gekrümmte Verbindung 730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60" name="Gekrümmte Verbindung 16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555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556" name="Ellipse 555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57" name="Gekrümmte Verbindung 728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58" name="Gekrümmte Verbindung 16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553" name="Ellipse 552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2" name="Gruppieren 167"/>
              <p:cNvGrpSpPr/>
              <p:nvPr/>
            </p:nvGrpSpPr>
            <p:grpSpPr>
              <a:xfrm>
                <a:off x="5722271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43" name="Gruppieren 34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545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550" name="Gekrümmte Verbindung 17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51" name="Gekrümmte Verbindung 176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546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547" name="Ellipse 546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48" name="Gekrümmte Verbindung 173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49" name="Gekrümmte Verbindung 720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544" name="Ellipse 543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3" name="Gruppieren 177"/>
              <p:cNvGrpSpPr/>
              <p:nvPr/>
            </p:nvGrpSpPr>
            <p:grpSpPr>
              <a:xfrm>
                <a:off x="5665890" y="2384567"/>
                <a:ext cx="56381" cy="249731"/>
                <a:chOff x="6509224" y="2384567"/>
                <a:chExt cx="56381" cy="249731"/>
              </a:xfrm>
            </p:grpSpPr>
            <p:grpSp>
              <p:nvGrpSpPr>
                <p:cNvPr id="534" name="Gruppieren 98"/>
                <p:cNvGrpSpPr/>
                <p:nvPr/>
              </p:nvGrpSpPr>
              <p:grpSpPr>
                <a:xfrm rot="5400000" flipV="1">
                  <a:off x="6430809" y="2462982"/>
                  <a:ext cx="210830" cy="54000"/>
                  <a:chOff x="5511514" y="3325522"/>
                  <a:chExt cx="527336" cy="85040"/>
                </a:xfrm>
              </p:grpSpPr>
              <p:grpSp>
                <p:nvGrpSpPr>
                  <p:cNvPr id="536" name="Gruppieren 29"/>
                  <p:cNvGrpSpPr/>
                  <p:nvPr/>
                </p:nvGrpSpPr>
                <p:grpSpPr>
                  <a:xfrm>
                    <a:off x="5810250" y="3346450"/>
                    <a:ext cx="228600" cy="53193"/>
                    <a:chOff x="5810250" y="3346450"/>
                    <a:chExt cx="228600" cy="53193"/>
                  </a:xfrm>
                </p:grpSpPr>
                <p:cxnSp>
                  <p:nvCxnSpPr>
                    <p:cNvPr id="541" name="Gekrümmte Verbindung 185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42" name="Gekrümmte Verbindung 713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  <p:grpSp>
                <p:nvGrpSpPr>
                  <p:cNvPr id="537" name="Gruppieren 30"/>
                  <p:cNvGrpSpPr/>
                  <p:nvPr/>
                </p:nvGrpSpPr>
                <p:grpSpPr>
                  <a:xfrm flipH="1">
                    <a:off x="5511514" y="3325522"/>
                    <a:ext cx="282069" cy="85040"/>
                    <a:chOff x="5810250" y="3325522"/>
                    <a:chExt cx="282069" cy="85040"/>
                  </a:xfrm>
                </p:grpSpPr>
                <p:sp>
                  <p:nvSpPr>
                    <p:cNvPr id="538" name="Ellipse 182"/>
                    <p:cNvSpPr/>
                    <p:nvPr/>
                  </p:nvSpPr>
                  <p:spPr>
                    <a:xfrm>
                      <a:off x="5957252" y="3325522"/>
                      <a:ext cx="135067" cy="85040"/>
                    </a:xfrm>
                    <a:prstGeom prst="ellipse">
                      <a:avLst/>
                    </a:prstGeom>
                    <a:solidFill>
                      <a:srgbClr val="4F81BD"/>
                    </a:solidFill>
                    <a:ln w="3175" cap="flat" cmpd="sng" algn="ctr">
                      <a:solidFill>
                        <a:sysClr val="windowText" lastClr="000000"/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cxnSp>
                  <p:nvCxnSpPr>
                    <p:cNvPr id="539" name="Gekrümmte Verbindung 710"/>
                    <p:cNvCxnSpPr/>
                    <p:nvPr/>
                  </p:nvCxnSpPr>
                  <p:spPr>
                    <a:xfrm rot="10800000">
                      <a:off x="5810250" y="3346450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  <p:cxnSp>
                  <p:nvCxnSpPr>
                    <p:cNvPr id="540" name="Gekrümmte Verbindung 184"/>
                    <p:cNvCxnSpPr/>
                    <p:nvPr/>
                  </p:nvCxnSpPr>
                  <p:spPr>
                    <a:xfrm rot="10800000" flipV="1">
                      <a:off x="5810250" y="3386943"/>
                      <a:ext cx="228600" cy="12700"/>
                    </a:xfrm>
                    <a:prstGeom prst="curvedConnector3">
                      <a:avLst>
                        <a:gd name="adj1" fmla="val 34375"/>
                      </a:avLst>
                    </a:prstGeom>
                    <a:noFill/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/>
                  </p:spPr>
                </p:cxnSp>
              </p:grpSp>
            </p:grpSp>
            <p:sp>
              <p:nvSpPr>
                <p:cNvPr id="535" name="Ellipse 534"/>
                <p:cNvSpPr/>
                <p:nvPr/>
              </p:nvSpPr>
              <p:spPr>
                <a:xfrm rot="5400000" flipH="1" flipV="1">
                  <a:off x="6511605" y="2580298"/>
                  <a:ext cx="54000" cy="54000"/>
                </a:xfrm>
                <a:prstGeom prst="ellipse">
                  <a:avLst/>
                </a:prstGeom>
                <a:solidFill>
                  <a:srgbClr val="4F81BD"/>
                </a:solidFill>
                <a:ln w="31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678" name="Textfeld 677"/>
            <p:cNvSpPr txBox="1"/>
            <p:nvPr/>
          </p:nvSpPr>
          <p:spPr>
            <a:xfrm>
              <a:off x="20488692" y="10653819"/>
              <a:ext cx="2750239" cy="68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2400" b="1" i="1" kern="0" dirty="0" smtClean="0">
                  <a:solidFill>
                    <a:srgbClr val="9BBB59"/>
                  </a:solidFill>
                  <a:latin typeface="Calibri" pitchFamily="34" charset="0"/>
                  <a:cs typeface="Arial" pitchFamily="34" charset="0"/>
                </a:rPr>
                <a:t>Pflanzenzelle</a:t>
              </a:r>
              <a:endParaRPr kumimoji="0" lang="de-DE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679" name="Textfeld 678"/>
            <p:cNvSpPr txBox="1"/>
            <p:nvPr/>
          </p:nvSpPr>
          <p:spPr>
            <a:xfrm>
              <a:off x="23914269" y="12985246"/>
              <a:ext cx="2408280" cy="12331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2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n-lt"/>
                </a:rPr>
                <a:t>RESISTENZ-</a:t>
              </a:r>
            </a:p>
            <a:p>
              <a:pPr algn="ctr"/>
              <a:r>
                <a:rPr lang="de-DE" sz="2400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n-lt"/>
                </a:rPr>
                <a:t>funktion</a:t>
              </a:r>
              <a:endParaRPr lang="de-DE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endParaRPr>
            </a:p>
          </p:txBody>
        </p:sp>
        <p:sp>
          <p:nvSpPr>
            <p:cNvPr id="680" name="Textfeld 679"/>
            <p:cNvSpPr txBox="1"/>
            <p:nvPr/>
          </p:nvSpPr>
          <p:spPr>
            <a:xfrm>
              <a:off x="20731215" y="12985246"/>
              <a:ext cx="2362703" cy="12331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2400" b="1" dirty="0" smtClean="0">
                  <a:solidFill>
                    <a:schemeClr val="accent2"/>
                  </a:solidFill>
                  <a:latin typeface="+mn-lt"/>
                </a:rPr>
                <a:t>VIRULENZ-</a:t>
              </a:r>
              <a:endParaRPr lang="de-DE" sz="2400" b="1" dirty="0">
                <a:solidFill>
                  <a:schemeClr val="accent2"/>
                </a:solidFill>
                <a:latin typeface="+mn-lt"/>
              </a:endParaRPr>
            </a:p>
            <a:p>
              <a:pPr algn="ctr"/>
              <a:r>
                <a:rPr lang="de-DE" sz="2400" b="1" dirty="0" err="1" smtClean="0">
                  <a:solidFill>
                    <a:schemeClr val="accent2"/>
                  </a:solidFill>
                  <a:latin typeface="+mn-lt"/>
                </a:rPr>
                <a:t>funktion</a:t>
              </a:r>
              <a:endParaRPr lang="de-DE" sz="2400" b="1" dirty="0" smtClean="0">
                <a:solidFill>
                  <a:schemeClr val="accent2"/>
                </a:solidFill>
                <a:latin typeface="+mn-lt"/>
              </a:endParaRPr>
            </a:p>
          </p:txBody>
        </p:sp>
        <p:cxnSp>
          <p:nvCxnSpPr>
            <p:cNvPr id="681" name="Gerade Verbindung mit Pfeil 680"/>
            <p:cNvCxnSpPr/>
            <p:nvPr/>
          </p:nvCxnSpPr>
          <p:spPr>
            <a:xfrm>
              <a:off x="23688370" y="10791133"/>
              <a:ext cx="481891" cy="286725"/>
            </a:xfrm>
            <a:prstGeom prst="straightConnector1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2" name="Gerade Verbindung mit Pfeil 681"/>
            <p:cNvCxnSpPr/>
            <p:nvPr/>
          </p:nvCxnSpPr>
          <p:spPr>
            <a:xfrm flipH="1">
              <a:off x="22430035" y="10784942"/>
              <a:ext cx="1021656" cy="1919276"/>
            </a:xfrm>
            <a:prstGeom prst="straightConnector1">
              <a:avLst/>
            </a:prstGeom>
            <a:ln w="57150"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4" name="Textfeld 683"/>
            <p:cNvSpPr txBox="1"/>
            <p:nvPr/>
          </p:nvSpPr>
          <p:spPr>
            <a:xfrm>
              <a:off x="24161919" y="7020963"/>
              <a:ext cx="4094577" cy="105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2000" b="1" i="1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bakterieller Erreger</a:t>
              </a:r>
            </a:p>
            <a:p>
              <a:pPr algn="ctr"/>
              <a:r>
                <a:rPr lang="de-DE" sz="2000" i="1" dirty="0" smtClean="0">
                  <a:solidFill>
                    <a:prstClr val="black"/>
                  </a:solidFill>
                  <a:latin typeface="Calibri" pitchFamily="34" charset="0"/>
                  <a:cs typeface="Arial" pitchFamily="34" charset="0"/>
                </a:rPr>
                <a:t>(z. B. Erwinia amylovora)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425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Schröpfer, Susan</dc:creator>
  <cp:lastModifiedBy>Schröpfer, Susan</cp:lastModifiedBy>
  <cp:revision>5</cp:revision>
  <dcterms:created xsi:type="dcterms:W3CDTF">2018-09-27T10:01:50Z</dcterms:created>
  <dcterms:modified xsi:type="dcterms:W3CDTF">2018-10-02T11:17:22Z</dcterms:modified>
</cp:coreProperties>
</file>