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5"/>
  </p:sldMasterIdLst>
  <p:notesMasterIdLst>
    <p:notesMasterId r:id="rId8"/>
  </p:notesMasterIdLst>
  <p:handoutMasterIdLst>
    <p:handoutMasterId r:id="rId9"/>
  </p:handoutMasterIdLst>
  <p:sldIdLst>
    <p:sldId id="308" r:id="rId6"/>
    <p:sldId id="309" r:id="rId7"/>
  </p:sldIdLst>
  <p:sldSz cx="12190413" cy="6858000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E26A97A-68FC-471F-8043-0CBAAB0C4FC9}">
          <p14:sldIdLst>
            <p14:sldId id="308"/>
            <p14:sldId id="309"/>
          </p14:sldIdLst>
        </p14:section>
        <p14:section name="Beispielfolien" id="{4CCF9EBE-BDB8-45C9-AFA0-91F86AC828C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1706">
          <p15:clr>
            <a:srgbClr val="A4A3A4"/>
          </p15:clr>
        </p15:guide>
        <p15:guide id="4" pos="7377">
          <p15:clr>
            <a:srgbClr val="A4A3A4"/>
          </p15:clr>
        </p15:guide>
        <p15:guide id="5" pos="3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3E3"/>
    <a:srgbClr val="FEEFD6"/>
    <a:srgbClr val="B1C800"/>
    <a:srgbClr val="E2001A"/>
    <a:srgbClr val="1F82C0"/>
    <a:srgbClr val="F29400"/>
    <a:srgbClr val="FFFFFF"/>
    <a:srgbClr val="A8AFAF"/>
    <a:srgbClr val="000000"/>
    <a:srgbClr val="D4E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954" autoAdjust="0"/>
  </p:normalViewPr>
  <p:slideViewPr>
    <p:cSldViewPr showGuides="1">
      <p:cViewPr varScale="1">
        <p:scale>
          <a:sx n="106" d="100"/>
          <a:sy n="106" d="100"/>
        </p:scale>
        <p:origin x="240" y="78"/>
      </p:cViewPr>
      <p:guideLst>
        <p:guide orient="horz" pos="3793"/>
        <p:guide orient="horz" pos="255"/>
        <p:guide orient="horz" pos="1706"/>
        <p:guide pos="7377"/>
        <p:guide pos="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2" d="100"/>
          <a:sy n="82" d="100"/>
        </p:scale>
        <p:origin x="-1464" y="-72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28.09.2021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2775"/>
            <a:ext cx="4737101" cy="2665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619" y="6165380"/>
            <a:ext cx="109425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9" y="476823"/>
            <a:ext cx="1123315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7838" y="1773238"/>
            <a:ext cx="11233149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4" name="Rechteck 3"/>
          <p:cNvSpPr/>
          <p:nvPr userDrawn="1"/>
        </p:nvSpPr>
        <p:spPr bwMode="auto">
          <a:xfrm>
            <a:off x="9359235" y="6237390"/>
            <a:ext cx="2496022" cy="540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 flipV="1">
            <a:off x="477838" y="404813"/>
            <a:ext cx="112331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3"/>
          <p:cNvSpPr>
            <a:spLocks noChangeShapeType="1"/>
          </p:cNvSpPr>
          <p:nvPr userDrawn="1"/>
        </p:nvSpPr>
        <p:spPr bwMode="auto">
          <a:xfrm>
            <a:off x="477839" y="2492870"/>
            <a:ext cx="112331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 </a:t>
            </a:r>
          </a:p>
        </p:txBody>
      </p:sp>
      <p:sp>
        <p:nvSpPr>
          <p:cNvPr id="1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Seite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‹Nr.›</a:t>
            </a:fld>
            <a:endParaRPr lang="de-DE" dirty="0"/>
          </a:p>
        </p:txBody>
      </p:sp>
      <p:sp>
        <p:nvSpPr>
          <p:cNvPr id="5" name="Rechteck 4" descr="valid_FHG_layout"/>
          <p:cNvSpPr/>
          <p:nvPr userDrawn="1"/>
        </p:nvSpPr>
        <p:spPr bwMode="auto">
          <a:xfrm>
            <a:off x="6383246" y="6957490"/>
            <a:ext cx="5807167" cy="39605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r>
              <a:rPr lang="de-DE" sz="900" dirty="0">
                <a:solidFill>
                  <a:schemeClr val="tx2"/>
                </a:solidFill>
              </a:rPr>
              <a:t>Diesen Kasten nicht löschen (ist für die Funktion der Folie wichtig)</a:t>
            </a:r>
          </a:p>
        </p:txBody>
      </p:sp>
      <p:pic>
        <p:nvPicPr>
          <p:cNvPr id="6" name="Grafik 5" descr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08" y="3429000"/>
            <a:ext cx="4320600" cy="117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1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619" y="6165380"/>
            <a:ext cx="109425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9" y="476823"/>
            <a:ext cx="1123315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7838" y="1773238"/>
            <a:ext cx="11233149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 flipV="1">
            <a:off x="477838" y="404813"/>
            <a:ext cx="112331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3"/>
          <p:cNvSpPr>
            <a:spLocks noChangeShapeType="1"/>
          </p:cNvSpPr>
          <p:nvPr userDrawn="1"/>
        </p:nvSpPr>
        <p:spPr bwMode="auto">
          <a:xfrm>
            <a:off x="477839" y="2492870"/>
            <a:ext cx="112331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 </a:t>
            </a:r>
          </a:p>
        </p:txBody>
      </p:sp>
      <p:sp>
        <p:nvSpPr>
          <p:cNvPr id="1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Seite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‹Nr.›</a:t>
            </a:fld>
            <a:endParaRPr lang="de-DE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0"/>
          </p:nvPr>
        </p:nvSpPr>
        <p:spPr>
          <a:xfrm>
            <a:off x="477838" y="2636890"/>
            <a:ext cx="11233149" cy="338447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Rechteck 13" descr="valid_FHG_layout"/>
          <p:cNvSpPr/>
          <p:nvPr userDrawn="1"/>
        </p:nvSpPr>
        <p:spPr bwMode="auto">
          <a:xfrm>
            <a:off x="6383246" y="6957490"/>
            <a:ext cx="5807167" cy="39605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r>
              <a:rPr lang="de-DE" sz="900" dirty="0">
                <a:solidFill>
                  <a:schemeClr val="tx2"/>
                </a:solidFill>
              </a:rPr>
              <a:t>Diesen Kasten nicht löschen (ist für die Funktion der Folie wichtig)</a:t>
            </a:r>
          </a:p>
        </p:txBody>
      </p:sp>
    </p:spTree>
    <p:extLst>
      <p:ext uri="{BB962C8B-B14F-4D97-AF65-F5344CB8AC3E}">
        <p14:creationId xmlns:p14="http://schemas.microsoft.com/office/powerpoint/2010/main" val="428371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9" y="476823"/>
            <a:ext cx="11086956" cy="1007908"/>
          </a:xfrm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77838" y="1773238"/>
            <a:ext cx="11088657" cy="4248150"/>
          </a:xfrm>
        </p:spPr>
        <p:txBody>
          <a:bodyPr/>
          <a:lstStyle>
            <a:lvl1pPr marL="360000" indent="-360000">
              <a:buFont typeface="Wingdings" pitchFamily="2" charset="2"/>
              <a:buChar char="n"/>
              <a:defRPr/>
            </a:lvl1pPr>
            <a:lvl2pPr marL="720000" indent="-360000">
              <a:buFont typeface="Wingdings" pitchFamily="2" charset="2"/>
              <a:buChar char="n"/>
              <a:defRPr/>
            </a:lvl2pPr>
            <a:lvl3pPr marL="1080000">
              <a:defRPr/>
            </a:lvl3pPr>
            <a:lvl4pPr marL="1440000">
              <a:defRPr/>
            </a:lvl4pPr>
            <a:lvl5pPr marL="1800000" indent="-360000"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 flipV="1">
            <a:off x="477838" y="404813"/>
            <a:ext cx="112331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Line 13"/>
          <p:cNvSpPr>
            <a:spLocks noChangeShapeType="1"/>
          </p:cNvSpPr>
          <p:nvPr userDrawn="1"/>
        </p:nvSpPr>
        <p:spPr bwMode="auto">
          <a:xfrm>
            <a:off x="477839" y="1558800"/>
            <a:ext cx="112331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/>
              <a:t> </a:t>
            </a:r>
            <a:endParaRPr lang="de-DE" dirty="0"/>
          </a:p>
        </p:txBody>
      </p:sp>
      <p:sp>
        <p:nvSpPr>
          <p:cNvPr id="12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Seite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‹Nr.›</a:t>
            </a:fld>
            <a:endParaRPr lang="de-DE" dirty="0"/>
          </a:p>
        </p:txBody>
      </p:sp>
      <p:sp>
        <p:nvSpPr>
          <p:cNvPr id="8" name="Rechteck 7" descr="valid_FHG_layout"/>
          <p:cNvSpPr/>
          <p:nvPr userDrawn="1"/>
        </p:nvSpPr>
        <p:spPr bwMode="auto">
          <a:xfrm>
            <a:off x="6383246" y="6957490"/>
            <a:ext cx="5807167" cy="39605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r>
              <a:rPr lang="de-DE" sz="900" dirty="0">
                <a:solidFill>
                  <a:schemeClr val="tx2"/>
                </a:solidFill>
              </a:rPr>
              <a:t>Diesen Kasten nicht löschen (ist für die Funktion der Folie wichtig)</a:t>
            </a:r>
          </a:p>
        </p:txBody>
      </p:sp>
    </p:spTree>
    <p:extLst>
      <p:ext uri="{BB962C8B-B14F-4D97-AF65-F5344CB8AC3E}">
        <p14:creationId xmlns:p14="http://schemas.microsoft.com/office/powerpoint/2010/main" val="349666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1224000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7838" y="1773238"/>
            <a:ext cx="11233149" cy="42481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/>
              <a:t> </a:t>
            </a:r>
            <a:endParaRPr lang="de-DE" dirty="0"/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Seite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‹Nr.›</a:t>
            </a:fld>
            <a:endParaRPr lang="de-DE" dirty="0"/>
          </a:p>
        </p:txBody>
      </p:sp>
      <p:sp>
        <p:nvSpPr>
          <p:cNvPr id="8" name="Rechteck 7" descr="valid_FHG_layout"/>
          <p:cNvSpPr/>
          <p:nvPr userDrawn="1"/>
        </p:nvSpPr>
        <p:spPr bwMode="auto">
          <a:xfrm>
            <a:off x="6383246" y="6957490"/>
            <a:ext cx="5807167" cy="39605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r>
              <a:rPr lang="de-DE" sz="900" dirty="0">
                <a:solidFill>
                  <a:schemeClr val="tx2"/>
                </a:solidFill>
              </a:rPr>
              <a:t>Diesen Kasten nicht löschen (ist für die Funktion der Folie wichtig)</a:t>
            </a:r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334800"/>
            <a:ext cx="11245849" cy="1225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9" y="1774800"/>
            <a:ext cx="1123315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77838" y="6349881"/>
            <a:ext cx="180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sz="800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Fraunhofer</a:t>
            </a:r>
            <a:r>
              <a:rPr lang="de-DE" sz="800" baseline="0" dirty="0">
                <a:solidFill>
                  <a:schemeClr val="bg2"/>
                </a:solidFill>
              </a:rPr>
              <a:t> LBF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77838" y="6165380"/>
            <a:ext cx="1123315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6993540"/>
            <a:ext cx="5832150" cy="324000"/>
            <a:chOff x="0" y="7101510"/>
            <a:chExt cx="5832150" cy="324000"/>
          </a:xfrm>
        </p:grpSpPr>
        <p:sp>
          <p:nvSpPr>
            <p:cNvPr id="19" name="Rechteck 18"/>
            <p:cNvSpPr/>
            <p:nvPr userDrawn="1"/>
          </p:nvSpPr>
          <p:spPr>
            <a:xfrm>
              <a:off x="0" y="7101510"/>
              <a:ext cx="180000" cy="324000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23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156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125</a:t>
              </a:r>
            </a:p>
          </p:txBody>
        </p:sp>
        <p:sp>
          <p:nvSpPr>
            <p:cNvPr id="20" name="Rechteck 19"/>
            <p:cNvSpPr/>
            <p:nvPr userDrawn="1"/>
          </p:nvSpPr>
          <p:spPr>
            <a:xfrm>
              <a:off x="942025" y="7101510"/>
              <a:ext cx="180000" cy="324000"/>
            </a:xfrm>
            <a:prstGeom prst="rect">
              <a:avLst/>
            </a:prstGeom>
            <a:solidFill>
              <a:srgbClr val="F294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242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148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0</a:t>
              </a:r>
            </a:p>
          </p:txBody>
        </p:sp>
        <p:sp>
          <p:nvSpPr>
            <p:cNvPr id="21" name="Rechteck 20"/>
            <p:cNvSpPr/>
            <p:nvPr userDrawn="1"/>
          </p:nvSpPr>
          <p:spPr>
            <a:xfrm>
              <a:off x="1884050" y="7101510"/>
              <a:ext cx="180000" cy="324000"/>
            </a:xfrm>
            <a:prstGeom prst="rect">
              <a:avLst/>
            </a:prstGeom>
            <a:solidFill>
              <a:srgbClr val="1F82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31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130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192</a:t>
              </a:r>
            </a:p>
          </p:txBody>
        </p:sp>
        <p:sp>
          <p:nvSpPr>
            <p:cNvPr id="22" name="Rechteck 21"/>
            <p:cNvSpPr/>
            <p:nvPr userDrawn="1"/>
          </p:nvSpPr>
          <p:spPr>
            <a:xfrm>
              <a:off x="2826075" y="7101510"/>
              <a:ext cx="180000" cy="324000"/>
            </a:xfrm>
            <a:prstGeom prst="rect">
              <a:avLst/>
            </a:prstGeom>
            <a:solidFill>
              <a:srgbClr val="E2001A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226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0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26</a:t>
              </a:r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3768100" y="7101510"/>
              <a:ext cx="180000" cy="324000"/>
            </a:xfrm>
            <a:prstGeom prst="rect">
              <a:avLst/>
            </a:prstGeom>
            <a:solidFill>
              <a:srgbClr val="B1C8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95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200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0</a:t>
              </a:r>
            </a:p>
          </p:txBody>
        </p:sp>
        <p:sp>
          <p:nvSpPr>
            <p:cNvPr id="24" name="Rechteck 23"/>
            <p:cNvSpPr/>
            <p:nvPr userDrawn="1"/>
          </p:nvSpPr>
          <p:spPr>
            <a:xfrm>
              <a:off x="4710125" y="7101510"/>
              <a:ext cx="180000" cy="324000"/>
            </a:xfrm>
            <a:prstGeom prst="rect">
              <a:avLst/>
            </a:prstGeom>
            <a:solidFill>
              <a:srgbClr val="FEEFD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254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239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214</a:t>
              </a:r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5652150" y="7101510"/>
              <a:ext cx="180000" cy="324000"/>
            </a:xfrm>
            <a:prstGeom prst="rect">
              <a:avLst/>
            </a:prstGeom>
            <a:solidFill>
              <a:schemeClr val="accent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225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227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227</a:t>
              </a:r>
            </a:p>
          </p:txBody>
        </p:sp>
      </p:grpSp>
      <p:pic>
        <p:nvPicPr>
          <p:cNvPr id="2" name="Grafik 1" descr="Logo_ausgetauscht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351" y="6300000"/>
            <a:ext cx="1417637" cy="38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79" r:id="rId3"/>
    <p:sldLayoutId id="2147483674" r:id="rId4"/>
  </p:sldLayoutIdLst>
  <p:hf hd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HANNAe</a:t>
            </a:r>
            <a:r>
              <a:rPr lang="de-DE" dirty="0"/>
              <a:t> 2-Workshop: </a:t>
            </a:r>
            <a:r>
              <a:rPr lang="de-DE" dirty="0" err="1"/>
              <a:t>Dekarbonisierung</a:t>
            </a:r>
            <a:r>
              <a:rPr lang="de-DE" dirty="0"/>
              <a:t> von Nutzfahrzeugen im Antriebstrang | 20.10.2021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effectLst/>
                <a:latin typeface="Frutiger LT Com 45 Light" panose="020B0303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9.00 bis 10.00 Uhr: Grußwort und Impulsvorträge | Politik sowie Umweltforschung und Logistik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300"/>
              </a:spcAft>
            </a:pPr>
            <a:r>
              <a:rPr lang="de-DE" sz="1400" dirty="0">
                <a:effectLst/>
                <a:latin typeface="Frutiger LT Com 45 Light" panose="020B0303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Grußwort: Staatssekretär Jens Deutschendorf, Hessisches Ministerium für Wirtschaft, Energie, Verkehr und Wohnen</a:t>
            </a:r>
          </a:p>
          <a:p>
            <a:pPr lvl="1">
              <a:spcAft>
                <a:spcPts val="300"/>
              </a:spcAft>
            </a:pP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Impulsvorträge</a:t>
            </a:r>
          </a:p>
          <a:p>
            <a:pPr lvl="2">
              <a:spcAft>
                <a:spcPts val="300"/>
              </a:spcAft>
            </a:pP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Bedeutung des Güterverkehrs für die Emissionsbelastung – Anforderungen Reduktionspotentiale, Dr. Urs Meier, Agora Verkehrswende</a:t>
            </a:r>
          </a:p>
          <a:p>
            <a:pPr lvl="2">
              <a:spcAft>
                <a:spcPts val="300"/>
              </a:spcAft>
            </a:pP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Nachhaltigkeitsaspekte des Gütertransports aus Sicht eines mittelständischen Logistikunternehmens, Wolfgang Normann, Rheintal Transporte RTT GmbH &amp; Co. KG</a:t>
            </a:r>
          </a:p>
          <a:p>
            <a:pPr lvl="2">
              <a:spcAft>
                <a:spcPts val="300"/>
              </a:spcAft>
            </a:pPr>
            <a:r>
              <a:rPr lang="de-DE" sz="1400" i="1" dirty="0">
                <a:effectLst/>
                <a:latin typeface="Frutiger LT Com 45 Light" panose="020B0303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Spannungsfeld von ökologischen und ökonomischen Herausforderungen in der Logistik, Klaudia Vollmer, Nagel Group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400" b="1" dirty="0">
              <a:latin typeface="Frutiger LT Com 45 Light" panose="020B03030305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10.00 bis 11.15 Uhr: Vorstellung der Projektergebnisse | Teil I (Energie) und Teil II (hocheffizienter Antriebstrang) </a:t>
            </a:r>
          </a:p>
          <a:p>
            <a:pPr lvl="1">
              <a:lnSpc>
                <a:spcPct val="107000"/>
              </a:lnSpc>
              <a:spcAft>
                <a:spcPts val="300"/>
              </a:spcAft>
            </a:pPr>
            <a:r>
              <a:rPr lang="de-DE" sz="1400" b="1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Nachhaltige Treibstoffherstellung und Ökobilanzierung </a:t>
            </a:r>
            <a:b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(Dr. Gunther Kolb, Fraunhofer IMM, Dr. Christian </a:t>
            </a:r>
            <a:r>
              <a:rPr lang="de-DE" sz="1400" dirty="0" err="1">
                <a:latin typeface="Frutiger LT Com 45 Light" panose="020B0303030504020204" pitchFamily="34" charset="0"/>
                <a:cs typeface="Times New Roman" panose="02020603050405020304" pitchFamily="18" charset="0"/>
              </a:rPr>
              <a:t>Bidart</a:t>
            </a: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 Sanchez, Dr. Michael Held, Fraunhofer IBP) </a:t>
            </a:r>
          </a:p>
          <a:p>
            <a:pPr lvl="2">
              <a:lnSpc>
                <a:spcPct val="107000"/>
              </a:lnSpc>
              <a:spcAft>
                <a:spcPts val="300"/>
              </a:spcAft>
            </a:pP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Nachhaltige Herstellung von synthetischem Erdgas </a:t>
            </a:r>
          </a:p>
          <a:p>
            <a:pPr lvl="2">
              <a:lnSpc>
                <a:spcPct val="107000"/>
              </a:lnSpc>
              <a:spcAft>
                <a:spcPts val="300"/>
              </a:spcAft>
            </a:pP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Ökobilanzierung der Kraftstoffrouten für einen Gashybrid LKW</a:t>
            </a:r>
          </a:p>
          <a:p>
            <a:pPr lvl="2">
              <a:lnSpc>
                <a:spcPct val="107000"/>
              </a:lnSpc>
              <a:spcAft>
                <a:spcPts val="300"/>
              </a:spcAft>
            </a:pP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Ökobilanzierung der Fahrzeugkonzepte</a:t>
            </a:r>
          </a:p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intern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/>
              <a:t>Seite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791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702900" lvl="1">
              <a:lnSpc>
                <a:spcPct val="107000"/>
              </a:lnSpc>
              <a:spcAft>
                <a:spcPts val="300"/>
              </a:spcAft>
            </a:pPr>
            <a:r>
              <a:rPr lang="de-DE" sz="1400" b="1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Komponenten eines effizienten, emissionsarmen Antriebsstrangs </a:t>
            </a:r>
            <a:b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(Haiko </a:t>
            </a:r>
            <a:r>
              <a:rPr lang="de-DE" sz="1400" dirty="0" err="1">
                <a:latin typeface="Frutiger LT Com 45 Light" panose="020B0303030504020204" pitchFamily="34" charset="0"/>
                <a:cs typeface="Times New Roman" panose="02020603050405020304" pitchFamily="18" charset="0"/>
              </a:rPr>
              <a:t>Kworaik</a:t>
            </a: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; Fraunhofer ICT; Florian </a:t>
            </a:r>
            <a:r>
              <a:rPr lang="de-DE" sz="1400" dirty="0" err="1">
                <a:latin typeface="Frutiger LT Com 45 Light" panose="020B0303030504020204" pitchFamily="34" charset="0"/>
                <a:cs typeface="Times New Roman" panose="02020603050405020304" pitchFamily="18" charset="0"/>
              </a:rPr>
              <a:t>Rümmele</a:t>
            </a: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, Fraunhofer ISE; Rüdiger Zinke, Fraunhofer LBF)</a:t>
            </a:r>
          </a:p>
          <a:p>
            <a:pPr marL="1102950" lvl="2">
              <a:lnSpc>
                <a:spcPct val="107000"/>
              </a:lnSpc>
              <a:spcAft>
                <a:spcPts val="300"/>
              </a:spcAft>
            </a:pP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CAE-Methodik in der Entwicklung von Verbrennungsmotoren „Vom </a:t>
            </a:r>
            <a:r>
              <a:rPr lang="de-DE" sz="1400" dirty="0" err="1">
                <a:latin typeface="Frutiger LT Com 45 Light" panose="020B0303030504020204" pitchFamily="34" charset="0"/>
                <a:cs typeface="Times New Roman" panose="02020603050405020304" pitchFamily="18" charset="0"/>
              </a:rPr>
              <a:t>Packaging</a:t>
            </a: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 zur </a:t>
            </a:r>
            <a:r>
              <a:rPr lang="de-DE" sz="1400" dirty="0" err="1">
                <a:latin typeface="Frutiger LT Com 45 Light" panose="020B0303030504020204" pitchFamily="34" charset="0"/>
                <a:cs typeface="Times New Roman" panose="02020603050405020304" pitchFamily="18" charset="0"/>
              </a:rPr>
              <a:t>Topologieoptimierung</a:t>
            </a: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“</a:t>
            </a:r>
          </a:p>
          <a:p>
            <a:pPr marL="1102950" lvl="2">
              <a:lnSpc>
                <a:spcPct val="107000"/>
              </a:lnSpc>
              <a:spcAft>
                <a:spcPts val="300"/>
              </a:spcAft>
            </a:pP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Herausforderung Abgasnachbehandlung für alternative Kraftstoffe</a:t>
            </a:r>
          </a:p>
          <a:p>
            <a:pPr marL="1102950" lvl="2">
              <a:lnSpc>
                <a:spcPct val="107000"/>
              </a:lnSpc>
              <a:spcAft>
                <a:spcPts val="300"/>
              </a:spcAft>
            </a:pPr>
            <a:r>
              <a:rPr lang="de-DE" sz="1400">
                <a:latin typeface="Frutiger LT Com 45 Light" panose="020B0303030504020204" pitchFamily="34" charset="0"/>
                <a:cs typeface="Times New Roman" panose="02020603050405020304" pitchFamily="18" charset="0"/>
              </a:rPr>
              <a:t>Hochstromfähiger Energiespeicher </a:t>
            </a: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zur vollständigen Bremsenergierückgewinnung</a:t>
            </a:r>
          </a:p>
          <a:p>
            <a:pPr marL="1102950" lvl="2">
              <a:lnSpc>
                <a:spcPct val="107000"/>
              </a:lnSpc>
              <a:spcAft>
                <a:spcPts val="300"/>
              </a:spcAft>
            </a:pPr>
            <a:endParaRPr lang="de-DE" sz="1400" dirty="0">
              <a:latin typeface="Frutiger LT Com 45 Light" panose="020B03030305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11.15 bis 11.55 Uhr Podiumsdiskussion | Nachhaltiger Straßengüterverkehr – Forschungsbedarfe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Teilnehmer: </a:t>
            </a:r>
          </a:p>
          <a:p>
            <a:pPr marL="1102950" lvl="2">
              <a:lnSpc>
                <a:spcPct val="107000"/>
              </a:lnSpc>
              <a:spcAft>
                <a:spcPts val="300"/>
              </a:spcAft>
            </a:pP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Dr. Urs Meier, Agora Verkehrswende</a:t>
            </a:r>
          </a:p>
          <a:p>
            <a:pPr marL="1102950" lvl="2">
              <a:lnSpc>
                <a:spcPct val="107000"/>
              </a:lnSpc>
              <a:spcAft>
                <a:spcPts val="300"/>
              </a:spcAft>
            </a:pP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Julius Jöhrens (</a:t>
            </a:r>
            <a:r>
              <a:rPr lang="de-DE" sz="1400" dirty="0" err="1">
                <a:latin typeface="Frutiger LT Com 45 Light" panose="020B0303030504020204" pitchFamily="34" charset="0"/>
                <a:cs typeface="Times New Roman" panose="02020603050405020304" pitchFamily="18" charset="0"/>
              </a:rPr>
              <a:t>Ifeu</a:t>
            </a: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)</a:t>
            </a:r>
          </a:p>
          <a:p>
            <a:pPr marL="1102950" lvl="2">
              <a:lnSpc>
                <a:spcPct val="107000"/>
              </a:lnSpc>
              <a:spcAft>
                <a:spcPts val="300"/>
              </a:spcAft>
            </a:pP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Wolfgang Normann, Rheintal Transporte RTT GmbH &amp; Co. KG</a:t>
            </a:r>
          </a:p>
          <a:p>
            <a:pPr marL="1102950" lvl="2">
              <a:lnSpc>
                <a:spcPct val="107000"/>
              </a:lnSpc>
              <a:spcAft>
                <a:spcPts val="300"/>
              </a:spcAft>
            </a:pPr>
            <a:r>
              <a:rPr lang="de-DE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Rüdiger Heim und ein weiterer Vertreter des Projekts</a:t>
            </a:r>
          </a:p>
          <a:p>
            <a:pPr marL="1102950" lvl="2">
              <a:lnSpc>
                <a:spcPct val="107000"/>
              </a:lnSpc>
              <a:spcAft>
                <a:spcPts val="300"/>
              </a:spcAft>
            </a:pPr>
            <a:r>
              <a:rPr lang="en-US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Tobias </a:t>
            </a:r>
            <a:r>
              <a:rPr lang="en-US" sz="1400" dirty="0" err="1">
                <a:latin typeface="Frutiger LT Com 45 Light" panose="020B0303030504020204" pitchFamily="34" charset="0"/>
                <a:cs typeface="Times New Roman" panose="02020603050405020304" pitchFamily="18" charset="0"/>
              </a:rPr>
              <a:t>Holle</a:t>
            </a:r>
            <a:r>
              <a:rPr lang="en-US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 (Sprecher Fridays for Future)</a:t>
            </a:r>
          </a:p>
          <a:p>
            <a:pPr marL="1102950" lvl="2">
              <a:lnSpc>
                <a:spcPct val="107000"/>
              </a:lnSpc>
              <a:spcAft>
                <a:spcPts val="300"/>
              </a:spcAft>
            </a:pPr>
            <a:endParaRPr lang="en-US" sz="1400" dirty="0">
              <a:latin typeface="Frutiger LT Com 45 Light" panose="020B0303030504020204" pitchFamily="34" charset="0"/>
              <a:cs typeface="Times New Roman" panose="02020603050405020304" pitchFamily="18" charset="0"/>
            </a:endParaRPr>
          </a:p>
          <a:p>
            <a:pPr marL="0" lvl="2" indent="0">
              <a:lnSpc>
                <a:spcPct val="107000"/>
              </a:lnSpc>
              <a:spcAft>
                <a:spcPts val="300"/>
              </a:spcAft>
              <a:buNone/>
            </a:pPr>
            <a:r>
              <a:rPr lang="en-US" sz="1400" b="1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Moderation</a:t>
            </a:r>
            <a:r>
              <a:rPr lang="en-US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: Tobias Melz – </a:t>
            </a:r>
            <a:r>
              <a:rPr lang="en-US" sz="1400" dirty="0" err="1">
                <a:latin typeface="Frutiger LT Com 45 Light" panose="020B0303030504020204" pitchFamily="34" charset="0"/>
                <a:cs typeface="Times New Roman" panose="02020603050405020304" pitchFamily="18" charset="0"/>
              </a:rPr>
              <a:t>Institutsleiter</a:t>
            </a:r>
            <a:r>
              <a:rPr lang="en-US" sz="1400" dirty="0">
                <a:latin typeface="Frutiger LT Com 45 Light" panose="020B0303030504020204" pitchFamily="34" charset="0"/>
                <a:cs typeface="Times New Roman" panose="02020603050405020304" pitchFamily="18" charset="0"/>
              </a:rPr>
              <a:t> Fraunhofer LBF</a:t>
            </a:r>
            <a:endParaRPr lang="de-DE" sz="1400" dirty="0">
              <a:latin typeface="Frutiger LT Com 45 Light" panose="020B030303050402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intern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/>
              <a:t>Seite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de-DE" dirty="0"/>
          </a:p>
        </p:txBody>
      </p:sp>
      <p:sp>
        <p:nvSpPr>
          <p:cNvPr id="7" name="Titel 3"/>
          <p:cNvSpPr>
            <a:spLocks noGrp="1"/>
          </p:cNvSpPr>
          <p:nvPr>
            <p:ph type="ctrTitle"/>
          </p:nvPr>
        </p:nvSpPr>
        <p:spPr>
          <a:xfrm>
            <a:off x="477839" y="476823"/>
            <a:ext cx="11086956" cy="1007908"/>
          </a:xfrm>
        </p:spPr>
        <p:txBody>
          <a:bodyPr/>
          <a:lstStyle/>
          <a:p>
            <a:r>
              <a:rPr lang="de-DE" dirty="0" err="1">
                <a:solidFill>
                  <a:schemeClr val="bg2"/>
                </a:solidFill>
              </a:rPr>
              <a:t>HANNAe</a:t>
            </a:r>
            <a:r>
              <a:rPr lang="de-DE" dirty="0">
                <a:solidFill>
                  <a:schemeClr val="bg2"/>
                </a:solidFill>
              </a:rPr>
              <a:t> 2-Workshop: </a:t>
            </a:r>
            <a:r>
              <a:rPr lang="de-DE" dirty="0" err="1">
                <a:solidFill>
                  <a:schemeClr val="bg2"/>
                </a:solidFill>
              </a:rPr>
              <a:t>Dekarbonisierung</a:t>
            </a:r>
            <a:r>
              <a:rPr lang="de-DE" dirty="0">
                <a:solidFill>
                  <a:schemeClr val="bg2"/>
                </a:solidFill>
              </a:rPr>
              <a:t> von Nutzfahrzeugen im Antriebstrang | 20.10.2021</a:t>
            </a:r>
          </a:p>
        </p:txBody>
      </p:sp>
    </p:spTree>
    <p:extLst>
      <p:ext uri="{BB962C8B-B14F-4D97-AF65-F5344CB8AC3E}">
        <p14:creationId xmlns:p14="http://schemas.microsoft.com/office/powerpoint/2010/main" val="2305248849"/>
      </p:ext>
    </p:extLst>
  </p:cSld>
  <p:clrMapOvr>
    <a:masterClrMapping/>
  </p:clrMapOvr>
</p:sld>
</file>

<file path=ppt/theme/theme1.xml><?xml version="1.0" encoding="utf-8"?>
<a:theme xmlns:a="http://schemas.openxmlformats.org/drawingml/2006/main" name="Fraunhofer Master">
  <a:themeElements>
    <a:clrScheme name="Fraunhofer Master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F29400"/>
      </a:accent1>
      <a:accent2>
        <a:srgbClr val="1F82C0"/>
      </a:accent2>
      <a:accent3>
        <a:srgbClr val="E2001A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2"/>
          </a:solidFill>
          <a:round/>
          <a:headEnd type="arrow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10_170509_ppt_Master_LBF_de_16zu9 [Schreibgeschützt]" id="{38EA7FD2-01CF-4591-A063-814F3EBB636C}" vid="{4AD89768-A06D-4D58-8358-32F28845E9BA}"/>
    </a:ext>
  </a:ext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A90D839D266B4E972969A42B0D3A94" ma:contentTypeVersion="12" ma:contentTypeDescription="Ein neues Dokument erstellen." ma:contentTypeScope="" ma:versionID="917e65cd6ef3527241524c487f084d8e">
  <xsd:schema xmlns:xsd="http://www.w3.org/2001/XMLSchema" xmlns:xs="http://www.w3.org/2001/XMLSchema" xmlns:p="http://schemas.microsoft.com/office/2006/metadata/properties" xmlns:ns2="11371135-1750-488b-b477-48c7f38f433d" xmlns:ns3="e45a9335-3fba-4c07-8c6f-c182ab4aab08" targetNamespace="http://schemas.microsoft.com/office/2006/metadata/properties" ma:root="true" ma:fieldsID="5440620c8daf0fae3926e5b4ddfe62d1" ns2:_="" ns3:_="">
    <xsd:import namespace="11371135-1750-488b-b477-48c7f38f433d"/>
    <xsd:import namespace="e45a9335-3fba-4c07-8c6f-c182ab4aab0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h662f718ff084244957e28b58542ba6c" minOccurs="0"/>
                <xsd:element ref="ns2:TaxCatchAll" minOccurs="0"/>
                <xsd:element ref="ns2:TaxKeywordTaxHTField" minOccurs="0"/>
                <xsd:element ref="ns3:Sprache" minOccurs="0"/>
                <xsd:element ref="ns3:Information" minOccurs="0"/>
                <xsd:element ref="ns3:Information_x003a_Beschreibung" minOccurs="0"/>
                <xsd:element ref="ns3:Verantwortliche"/>
                <xsd:element ref="ns3:Informationen_x0020_zum_x0020_Dokument_x0020__x0028_Link_x002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371135-1750-488b-b477-48c7f38f433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CatchAll" ma:index="13" nillable="true" ma:displayName="Taxonomiespalte &quot;Alle abfangen&quot;" ma:hidden="true" ma:list="{f075f157-29bc-40e1-8636-705ff790eb57}" ma:internalName="TaxCatchAll" ma:showField="CatchAllData" ma:web="11371135-1750-488b-b477-48c7f38f43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5" nillable="true" ma:taxonomy="true" ma:internalName="TaxKeywordTaxHTField" ma:taxonomyFieldName="TaxKeyword" ma:displayName="Unternehmensstichwörter" ma:fieldId="{23f27201-bee3-471e-b2e7-b64fd8b7ca38}" ma:taxonomyMulti="true" ma:sspId="234c2179-b1f8-4ff1-9b75-c45090b145d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a9335-3fba-4c07-8c6f-c182ab4aab08" elementFormDefault="qualified">
    <xsd:import namespace="http://schemas.microsoft.com/office/2006/documentManagement/types"/>
    <xsd:import namespace="http://schemas.microsoft.com/office/infopath/2007/PartnerControls"/>
    <xsd:element name="h662f718ff084244957e28b58542ba6c" ma:index="12" nillable="true" ma:taxonomy="true" ma:internalName="h662f718ff084244957e28b58542ba6c" ma:taxonomyFieldName="Metadaten" ma:displayName="Metadaten" ma:default="" ma:fieldId="{1662f718-ff08-4244-957e-28b58542ba6c}" ma:taxonomyMulti="true" ma:sspId="234c2179-b1f8-4ff1-9b75-c45090b145dc" ma:termSetId="34746813-ef17-44a4-83de-28c4934d64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prache" ma:index="16" nillable="true" ma:displayName="Sprache" ma:default="deutsch" ma:format="Dropdown" ma:internalName="Sprache">
      <xsd:simpleType>
        <xsd:restriction base="dms:Choice">
          <xsd:enumeration value="deutsch"/>
          <xsd:enumeration value="englisch"/>
        </xsd:restriction>
      </xsd:simpleType>
    </xsd:element>
    <xsd:element name="Information" ma:index="17" nillable="true" ma:displayName="Information" ma:list="{ff7227df-4f03-43c1-9dd7-d49b544a4836}" ma:internalName="Information" ma:showField="Title">
      <xsd:simpleType>
        <xsd:restriction base="dms:Lookup"/>
      </xsd:simpleType>
    </xsd:element>
    <xsd:element name="Information_x003a_Beschreibung" ma:index="18" nillable="true" ma:displayName="Information:Beschreibung" ma:list="{ff7227df-4f03-43c1-9dd7-d49b544a4836}" ma:internalName="Information_x003a_Beschreibung" ma:readOnly="true" ma:showField="Beschreibung" ma:web="c81e343f-9a9d-482c-bd95-700ca6835095">
      <xsd:simpleType>
        <xsd:restriction base="dms:Lookup"/>
      </xsd:simpleType>
    </xsd:element>
    <xsd:element name="Verantwortliche" ma:index="19" ma:displayName="Verantwortliche" ma:list="UserInfo" ma:SharePointGroup="0" ma:internalName="Verantwortlich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formationen_x0020_zum_x0020_Dokument_x0020__x0028_Link_x0029_" ma:index="21" nillable="true" ma:displayName="Informationen zum Dokument (Link)" ma:format="Hyperlink" ma:internalName="Informationen_x0020_zum_x0020_Dokument_x0020__x0028_Link_x0029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1371135-1750-488b-b477-48c7f38f433d">CU4THR27FHVD-1819119297-170</_dlc_DocId>
    <_dlc_DocIdUrl xmlns="11371135-1750-488b-b477-48c7f38f433d">
      <Url>https://werkstadt.lbf.fraunhofer.de/formulare-und-vorlagen/_layouts/15/DocIdRedir.aspx?ID=CU4THR27FHVD-1819119297-170</Url>
      <Description>CU4THR27FHVD-1819119297-170</Description>
    </_dlc_DocIdUrl>
    <Sprache xmlns="e45a9335-3fba-4c07-8c6f-c182ab4aab08">deutsch</Sprache>
    <Information xmlns="e45a9335-3fba-4c07-8c6f-c182ab4aab08" xsi:nil="true"/>
    <TaxCatchAll xmlns="11371135-1750-488b-b477-48c7f38f433d">
      <Value>41</Value>
      <Value>39</Value>
    </TaxCatchAll>
    <h662f718ff084244957e28b58542ba6c xmlns="e45a9335-3fba-4c07-8c6f-c182ab4aab08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e5bca45f-86d6-4510-b5ae-02b7469c31d9</TermId>
        </TermInfo>
        <TermInfo xmlns="http://schemas.microsoft.com/office/infopath/2007/PartnerControls">
          <TermName xmlns="http://schemas.microsoft.com/office/infopath/2007/PartnerControls"> Power-Point-vorlagen</TermName>
          <TermId xmlns="http://schemas.microsoft.com/office/infopath/2007/PartnerControls">e2e8eeda-8bd2-4e8c-a9b4-b945d7d57006</TermId>
        </TermInfo>
      </Terms>
    </h662f718ff084244957e28b58542ba6c>
    <TaxKeywordTaxHTField xmlns="11371135-1750-488b-b477-48c7f38f433d">
      <Terms xmlns="http://schemas.microsoft.com/office/infopath/2007/PartnerControls"/>
    </TaxKeywordTaxHTField>
    <Verantwortliche xmlns="e45a9335-3fba-4c07-8c6f-c182ab4aab08">
      <UserInfo>
        <DisplayName>Soeder, Hendrikje</DisplayName>
        <AccountId>58</AccountId>
        <AccountType/>
      </UserInfo>
      <UserInfo>
        <DisplayName>Zeidler-Finsel, Anke</DisplayName>
        <AccountId>127</AccountId>
        <AccountType/>
      </UserInfo>
      <UserInfo>
        <DisplayName>Hahnenwald, Heiko</DisplayName>
        <AccountId>85</AccountId>
        <AccountType/>
      </UserInfo>
    </Verantwortliche>
    <Informationen_x0020_zum_x0020_Dokument_x0020__x0028_Link_x0029_ xmlns="e45a9335-3fba-4c07-8c6f-c182ab4aab08">
      <Url xsi:nil="true"/>
      <Description xsi:nil="true"/>
    </Informationen_x0020_zum_x0020_Dokument_x0020__x0028_Link_x0029_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8525600-E9AB-484B-944A-7D86A73E2B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371135-1750-488b-b477-48c7f38f433d"/>
    <ds:schemaRef ds:uri="e45a9335-3fba-4c07-8c6f-c182ab4aab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18BFAC-8DEE-479F-B71E-2D523AB8D2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EEFE4C-F345-4DD1-838C-4546A6FBB416}">
  <ds:schemaRefs>
    <ds:schemaRef ds:uri="http://purl.org/dc/elements/1.1/"/>
    <ds:schemaRef ds:uri="http://schemas.microsoft.com/office/2006/metadata/properties"/>
    <ds:schemaRef ds:uri="e45a9335-3fba-4c07-8c6f-c182ab4aab08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11371135-1750-488b-b477-48c7f38f433d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7BDA97E-2DD2-446B-9E0D-6809E22EEEE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P10_170509_ppt_Master_LBF_de_16zu9</Template>
  <TotalTime>0</TotalTime>
  <Words>280</Words>
  <Application>Microsoft Office PowerPoint</Application>
  <PresentationFormat>Benutzerdefiniert</PresentationFormat>
  <Paragraphs>32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Calibri</vt:lpstr>
      <vt:lpstr>Frutiger LT Com 45 Light</vt:lpstr>
      <vt:lpstr>Frutiger LT Com 55 Roman</vt:lpstr>
      <vt:lpstr>Wingdings</vt:lpstr>
      <vt:lpstr>Fraunhofer Master</vt:lpstr>
      <vt:lpstr>HANNAe 2-Workshop: Dekarbonisierung von Nutzfahrzeugen im Antriebstrang | 20.10.2021</vt:lpstr>
      <vt:lpstr>HANNAe 2-Workshop: Dekarbonisierung von Nutzfahrzeugen im Antriebstrang | 20.10.2021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Agenda/Titel durch klicken hinzufügen</dc:title>
  <dc:creator>Hahnenwald, Heiko</dc:creator>
  <cp:keywords/>
  <cp:lastModifiedBy>Soeder, Hendrikje</cp:lastModifiedBy>
  <cp:revision>4</cp:revision>
  <cp:lastPrinted>2011-04-27T07:57:31Z</cp:lastPrinted>
  <dcterms:created xsi:type="dcterms:W3CDTF">2021-09-28T03:48:34Z</dcterms:created>
  <dcterms:modified xsi:type="dcterms:W3CDTF">2021-09-28T09:55:29Z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HGvorlage">
    <vt:bool>true</vt:bool>
  </property>
  <property fmtid="{D5CDD505-2E9C-101B-9397-08002B2CF9AE}" pid="3" name="ContentTypeId">
    <vt:lpwstr>0x01010010A90D839D266B4E972969A42B0D3A94</vt:lpwstr>
  </property>
  <property fmtid="{D5CDD505-2E9C-101B-9397-08002B2CF9AE}" pid="4" name="_dlc_DocIdItemGuid">
    <vt:lpwstr>37d0627b-2c09-4a1c-8413-4fbe62ae74e4</vt:lpwstr>
  </property>
  <property fmtid="{D5CDD505-2E9C-101B-9397-08002B2CF9AE}" pid="5" name="TaxKeyword">
    <vt:lpwstr/>
  </property>
  <property fmtid="{D5CDD505-2E9C-101B-9397-08002B2CF9AE}" pid="6" name="Metadaten">
    <vt:lpwstr>39;#Corporate Design|e5bca45f-86d6-4510-b5ae-02b7469c31d9;#41;# Power-Point-vorlagen|e2e8eeda-8bd2-4e8c-a9b4-b945d7d57006</vt:lpwstr>
  </property>
  <property fmtid="{D5CDD505-2E9C-101B-9397-08002B2CF9AE}" pid="7" name="klassifizierung">
    <vt:lpwstr>intern</vt:lpwstr>
  </property>
  <property fmtid="{D5CDD505-2E9C-101B-9397-08002B2CF9AE}" pid="8" name="hasChanged">
    <vt:bool>false</vt:bool>
  </property>
</Properties>
</file>