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omments/modernComment_101_69940B02.xml" ContentType="application/vnd.ms-powerpoint.comments+xml"/>
  <Override PartName="/ppt/comments/modernComment_100_DDA88A7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4" r:id="rId2"/>
  </p:sldMasterIdLst>
  <p:sldIdLst>
    <p:sldId id="257" r:id="rId3"/>
    <p:sldId id="256" r:id="rId4"/>
  </p:sldIdLst>
  <p:sldSz cx="10691813" cy="7559675"/>
  <p:notesSz cx="6858000" cy="9144000"/>
  <p:defaultTextStyle>
    <a:defPPr>
      <a:defRPr lang="en-US"/>
    </a:defPPr>
    <a:lvl1pPr marL="0" algn="l" defTabSz="446381" rtl="0" eaLnBrk="1" latinLnBrk="0" hangingPunct="1">
      <a:defRPr sz="1757" kern="1200">
        <a:solidFill>
          <a:schemeClr val="tx1"/>
        </a:solidFill>
        <a:latin typeface="+mn-lt"/>
        <a:ea typeface="+mn-ea"/>
        <a:cs typeface="+mn-cs"/>
      </a:defRPr>
    </a:lvl1pPr>
    <a:lvl2pPr marL="446381" algn="l" defTabSz="446381" rtl="0" eaLnBrk="1" latinLnBrk="0" hangingPunct="1">
      <a:defRPr sz="1757" kern="1200">
        <a:solidFill>
          <a:schemeClr val="tx1"/>
        </a:solidFill>
        <a:latin typeface="+mn-lt"/>
        <a:ea typeface="+mn-ea"/>
        <a:cs typeface="+mn-cs"/>
      </a:defRPr>
    </a:lvl2pPr>
    <a:lvl3pPr marL="892760" algn="l" defTabSz="446381" rtl="0" eaLnBrk="1" latinLnBrk="0" hangingPunct="1">
      <a:defRPr sz="1757" kern="1200">
        <a:solidFill>
          <a:schemeClr val="tx1"/>
        </a:solidFill>
        <a:latin typeface="+mn-lt"/>
        <a:ea typeface="+mn-ea"/>
        <a:cs typeface="+mn-cs"/>
      </a:defRPr>
    </a:lvl3pPr>
    <a:lvl4pPr marL="1339141" algn="l" defTabSz="446381" rtl="0" eaLnBrk="1" latinLnBrk="0" hangingPunct="1">
      <a:defRPr sz="1757" kern="1200">
        <a:solidFill>
          <a:schemeClr val="tx1"/>
        </a:solidFill>
        <a:latin typeface="+mn-lt"/>
        <a:ea typeface="+mn-ea"/>
        <a:cs typeface="+mn-cs"/>
      </a:defRPr>
    </a:lvl4pPr>
    <a:lvl5pPr marL="1785521" algn="l" defTabSz="446381" rtl="0" eaLnBrk="1" latinLnBrk="0" hangingPunct="1">
      <a:defRPr sz="1757" kern="1200">
        <a:solidFill>
          <a:schemeClr val="tx1"/>
        </a:solidFill>
        <a:latin typeface="+mn-lt"/>
        <a:ea typeface="+mn-ea"/>
        <a:cs typeface="+mn-cs"/>
      </a:defRPr>
    </a:lvl5pPr>
    <a:lvl6pPr marL="2231902" algn="l" defTabSz="446381" rtl="0" eaLnBrk="1" latinLnBrk="0" hangingPunct="1">
      <a:defRPr sz="1757" kern="1200">
        <a:solidFill>
          <a:schemeClr val="tx1"/>
        </a:solidFill>
        <a:latin typeface="+mn-lt"/>
        <a:ea typeface="+mn-ea"/>
        <a:cs typeface="+mn-cs"/>
      </a:defRPr>
    </a:lvl6pPr>
    <a:lvl7pPr marL="2678282" algn="l" defTabSz="446381" rtl="0" eaLnBrk="1" latinLnBrk="0" hangingPunct="1">
      <a:defRPr sz="1757" kern="1200">
        <a:solidFill>
          <a:schemeClr val="tx1"/>
        </a:solidFill>
        <a:latin typeface="+mn-lt"/>
        <a:ea typeface="+mn-ea"/>
        <a:cs typeface="+mn-cs"/>
      </a:defRPr>
    </a:lvl7pPr>
    <a:lvl8pPr marL="3124663" algn="l" defTabSz="446381" rtl="0" eaLnBrk="1" latinLnBrk="0" hangingPunct="1">
      <a:defRPr sz="1757" kern="1200">
        <a:solidFill>
          <a:schemeClr val="tx1"/>
        </a:solidFill>
        <a:latin typeface="+mn-lt"/>
        <a:ea typeface="+mn-ea"/>
        <a:cs typeface="+mn-cs"/>
      </a:defRPr>
    </a:lvl8pPr>
    <a:lvl9pPr marL="3571044" algn="l" defTabSz="446381" rtl="0" eaLnBrk="1" latinLnBrk="0" hangingPunct="1">
      <a:defRPr sz="17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24F6B1-489C-2E42-B4CC-AD698AA24CD0}" name="Gestaltungshilfe" initials="G" userId="Gestaltungshilf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10F"/>
    <a:srgbClr val="7785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4"/>
    <p:restoredTop sz="96327"/>
  </p:normalViewPr>
  <p:slideViewPr>
    <p:cSldViewPr snapToGrid="0" showGuides="1">
      <p:cViewPr>
        <p:scale>
          <a:sx n="110" d="100"/>
          <a:sy n="110" d="100"/>
        </p:scale>
        <p:origin x="39" y="-1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9" Type="http://schemas.microsoft.com/office/2018/10/relationships/authors" Target="authors.xml"/></Relationships>
</file>

<file path=ppt/comments/modernComment_100_DDA88A7F.xml><?xml version="1.0" encoding="utf-8"?>
<p188:cmLst xmlns:a="http://schemas.openxmlformats.org/drawingml/2006/main" xmlns:r="http://schemas.openxmlformats.org/officeDocument/2006/relationships" xmlns:p188="http://schemas.microsoft.com/office/powerpoint/2018/8/main">
  <p188:cm id="{CE08A401-FE86-D141-A73B-02AB43F4B68C}" authorId="{E724F6B1-489C-2E42-B4CC-AD698AA24CD0}" created="2023-09-26T12:34:37.047">
    <pc:sldMkLst xmlns:pc="http://schemas.microsoft.com/office/powerpoint/2013/main/command">
      <pc:docMk/>
      <pc:sldMk cId="3718810239" sldId="256"/>
    </pc:sldMkLst>
    <p188:pos x="3194050" y="1133475"/>
    <p188:txBody>
      <a:bodyPr/>
      <a:lstStyle/>
      <a:p>
        <a:r>
          <a:rPr lang="de-DE"/>
          <a:t>Please keep the font and font size.</a:t>
        </a:r>
      </a:p>
    </p188:txBody>
  </p188:cm>
  <p188:cm id="{75A4EBE4-045A-DF47-A9A9-FE524E59B0AB}" authorId="{E724F6B1-489C-2E42-B4CC-AD698AA24CD0}" created="2023-09-26T12:35:06.289">
    <pc:sldMkLst xmlns:pc="http://schemas.microsoft.com/office/powerpoint/2013/main/command">
      <pc:docMk/>
      <pc:sldMk cId="3718810239" sldId="256"/>
    </pc:sldMkLst>
    <p188:pos x="9315450" y="6219825"/>
    <p188:txBody>
      <a:bodyPr/>
      <a:lstStyle/>
      <a:p>
        <a:r>
          <a:rPr lang="de-DE"/>
          <a:t>An additional image can be inserted here if there is enough space.</a:t>
        </a:r>
      </a:p>
    </p188:txBody>
  </p188:cm>
</p188:cmLst>
</file>

<file path=ppt/comments/modernComment_101_69940B02.xml><?xml version="1.0" encoding="utf-8"?>
<p188:cmLst xmlns:a="http://schemas.openxmlformats.org/drawingml/2006/main" xmlns:r="http://schemas.openxmlformats.org/officeDocument/2006/relationships" xmlns:p188="http://schemas.microsoft.com/office/powerpoint/2018/8/main">
  <p188:cm id="{674F10E6-A43B-ED4F-8EEF-A85369B34DE2}" authorId="{E724F6B1-489C-2E42-B4CC-AD698AA24CD0}" created="2023-09-26T11:55:36.121">
    <pc:sldMkLst xmlns:pc="http://schemas.microsoft.com/office/powerpoint/2013/main/command">
      <pc:docMk/>
      <pc:sldMk cId="1771309826" sldId="257"/>
    </pc:sldMkLst>
    <p188:pos x="5435600" y="2384425"/>
    <p188:txBody>
      <a:bodyPr/>
      <a:lstStyle/>
      <a:p>
        <a:r>
          <a:rPr lang="de-DE"/>
          <a:t>Please do not change this text or the contact details.</a:t>
        </a:r>
      </a:p>
    </p188:txBody>
  </p188:cm>
  <p188:cm id="{1279F362-563C-F742-A5B9-E6ADAC59B3F6}" authorId="{E724F6B1-489C-2E42-B4CC-AD698AA24CD0}" created="2023-09-26T11:59:55.682">
    <pc:sldMkLst xmlns:pc="http://schemas.microsoft.com/office/powerpoint/2013/main/command">
      <pc:docMk/>
      <pc:sldMk cId="1771309826" sldId="257"/>
    </pc:sldMkLst>
    <p188:pos x="5102225" y="7451725"/>
    <p188:txBody>
      <a:bodyPr/>
      <a:lstStyle/>
      <a:p>
        <a:r>
          <a:rPr lang="de-DE"/>
          <a:t>The logos of the cooperation partners can be placed here (under location and registration). Please ensure that the logos are not on the fold or in the bleed area.</a:t>
        </a:r>
      </a:p>
    </p188:txBody>
  </p188:cm>
  <p188:cm id="{469DB0E7-E71D-E042-BE52-8FF6152C04F4}" authorId="{E724F6B1-489C-2E42-B4CC-AD698AA24CD0}" created="2023-09-26T12:01:47.515">
    <pc:sldMkLst xmlns:pc="http://schemas.microsoft.com/office/powerpoint/2013/main/command">
      <pc:docMk/>
      <pc:sldMk cId="1771309826" sldId="257"/>
    </pc:sldMkLst>
    <p188:pos x="111125" y="419100"/>
    <p188:txBody>
      <a:bodyPr/>
      <a:lstStyle/>
      <a:p>
        <a:r>
          <a:rPr lang="de-DE"/>
          <a:t>Activate the guide lines via "View" -&gt; shows where the edges are.
Right-click on a guide line to create additional vertical or horizontal lines for better orientation.</a:t>
        </a:r>
      </a:p>
    </p188:txBody>
  </p188:cm>
  <p188:cm id="{7EE74F59-F4E3-DB4C-BD5E-24C52FE1BF01}" authorId="{E724F6B1-489C-2E42-B4CC-AD698AA24CD0}" created="2023-09-26T12:30:01.729">
    <pc:sldMkLst xmlns:pc="http://schemas.microsoft.com/office/powerpoint/2013/main/command">
      <pc:docMk/>
      <pc:sldMk cId="1771309826" sldId="257"/>
    </pc:sldMkLst>
    <p188:pos x="10131425" y="6007100"/>
    <p188:txBody>
      <a:bodyPr/>
      <a:lstStyle/>
      <a:p>
        <a:r>
          <a:rPr lang="de-DE"/>
          <a:t>Please insert a picture suitable for the event here. If you do not have a picture, please use the template without a picture.</a:t>
        </a:r>
      </a:p>
    </p188:txBody>
  </p188:cm>
  <p188:cm id="{10E11BAF-2284-6542-966F-49A34F04191B}" authorId="{E724F6B1-489C-2E42-B4CC-AD698AA24CD0}" created="2023-09-26T12:31:29.489">
    <pc:sldMkLst xmlns:pc="http://schemas.microsoft.com/office/powerpoint/2013/main/command">
      <pc:docMk/>
      <pc:sldMk cId="1771309826" sldId="257"/>
    </pc:sldMkLst>
    <p188:pos x="6994525" y="6407150"/>
    <p188:txBody>
      <a:bodyPr/>
      <a:lstStyle/>
      <a:p>
        <a:r>
          <a:rPr lang="de-DE"/>
          <a:t>Please insert a short caption and the photo credits in the format „Image“.</a:t>
        </a:r>
      </a:p>
    </p188:txBody>
  </p188:cm>
  <p188:cm id="{75541190-6DC9-0F44-A818-DE3DED699A2D}" authorId="{E724F6B1-489C-2E42-B4CC-AD698AA24CD0}" created="2024-06-18T06:35:42.778">
    <pc:sldMkLst xmlns:pc="http://schemas.microsoft.com/office/powerpoint/2013/main/command">
      <pc:docMk/>
      <pc:sldMk cId="1771309826" sldId="257"/>
    </pc:sldMkLst>
    <p188:pos x="3895725" y="3686175"/>
    <p188:txBody>
      <a:bodyPr/>
      <a:lstStyle/>
      <a:p>
        <a:r>
          <a:rPr lang="de-DE"/>
          <a:t>Instagram and X icons are not anchored in the text and must therefore be corrected manually if the line moves.</a:t>
        </a:r>
      </a:p>
    </p188:txBody>
  </p188:cm>
  <p188:cm id="{967B7551-04A6-C848-9937-E7EC296DEC43}" authorId="{E724F6B1-489C-2E42-B4CC-AD698AA24CD0}" created="2024-06-18T06:36:19.738">
    <pc:sldMkLst xmlns:pc="http://schemas.microsoft.com/office/powerpoint/2013/main/command">
      <pc:docMk/>
      <pc:sldMk cId="1771309826" sldId="257"/>
    </pc:sldMkLst>
    <p188:pos x="1778000" y="3651250"/>
    <p188:txBody>
      <a:bodyPr/>
      <a:lstStyle/>
      <a:p>
        <a:r>
          <a:rPr lang="de-DE"/>
          <a:t>This page remains as free as possible. The cover image can be inserted here again.</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46062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082699"/>
      </p:ext>
    </p:extLst>
  </p:cSld>
  <p:clrMapOvr>
    <a:masterClrMapping/>
  </p:clrMapOvr>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0471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4DB956C-E930-E392-0C44-8B0216BCD854}"/>
              </a:ext>
            </a:extLst>
          </p:cNvPr>
          <p:cNvSpPr/>
          <p:nvPr userDrawn="1"/>
        </p:nvSpPr>
        <p:spPr>
          <a:xfrm>
            <a:off x="0" y="6999923"/>
            <a:ext cx="10691813" cy="559752"/>
          </a:xfrm>
          <a:prstGeom prst="rect">
            <a:avLst/>
          </a:prstGeom>
          <a:solidFill>
            <a:srgbClr val="A4B1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B517F897-AB6E-D3C3-A8DC-B63C878AE738}"/>
              </a:ext>
            </a:extLst>
          </p:cNvPr>
          <p:cNvSpPr/>
          <p:nvPr userDrawn="1"/>
        </p:nvSpPr>
        <p:spPr>
          <a:xfrm>
            <a:off x="7149783" y="0"/>
            <a:ext cx="3542030" cy="935038"/>
          </a:xfrm>
          <a:prstGeom prst="rect">
            <a:avLst/>
          </a:prstGeom>
          <a:solidFill>
            <a:srgbClr val="A4B1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0" name="Rechteck 9">
            <a:extLst>
              <a:ext uri="{FF2B5EF4-FFF2-40B4-BE49-F238E27FC236}">
                <a16:creationId xmlns:a16="http://schemas.microsoft.com/office/drawing/2014/main" id="{15799C97-428F-A71F-8E05-5C15F58598AF}"/>
              </a:ext>
            </a:extLst>
          </p:cNvPr>
          <p:cNvSpPr/>
          <p:nvPr userDrawn="1"/>
        </p:nvSpPr>
        <p:spPr>
          <a:xfrm>
            <a:off x="7149783" y="6928485"/>
            <a:ext cx="3553460" cy="631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1" name="Grafik 10">
            <a:extLst>
              <a:ext uri="{FF2B5EF4-FFF2-40B4-BE49-F238E27FC236}">
                <a16:creationId xmlns:a16="http://schemas.microsoft.com/office/drawing/2014/main" id="{2E4597CF-A95B-130A-6D63-21B2E826E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90765" y="260051"/>
            <a:ext cx="1481883" cy="455183"/>
          </a:xfrm>
          <a:prstGeom prst="rect">
            <a:avLst/>
          </a:prstGeom>
        </p:spPr>
      </p:pic>
      <p:pic>
        <p:nvPicPr>
          <p:cNvPr id="12" name="Grafik 11">
            <a:extLst>
              <a:ext uri="{FF2B5EF4-FFF2-40B4-BE49-F238E27FC236}">
                <a16:creationId xmlns:a16="http://schemas.microsoft.com/office/drawing/2014/main" id="{B4326045-CF8B-BB53-AAF3-9523C2B7F61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9068018" y="7042685"/>
            <a:ext cx="1436804" cy="379156"/>
          </a:xfrm>
          <a:prstGeom prst="rect">
            <a:avLst/>
          </a:prstGeom>
        </p:spPr>
      </p:pic>
      <p:pic>
        <p:nvPicPr>
          <p:cNvPr id="13" name="Grafik 12">
            <a:extLst>
              <a:ext uri="{FF2B5EF4-FFF2-40B4-BE49-F238E27FC236}">
                <a16:creationId xmlns:a16="http://schemas.microsoft.com/office/drawing/2014/main" id="{8F9000AA-2F56-151C-3C07-F9F656D21D2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381240" y="7234708"/>
            <a:ext cx="791662" cy="117283"/>
          </a:xfrm>
          <a:prstGeom prst="rect">
            <a:avLst/>
          </a:prstGeom>
        </p:spPr>
      </p:pic>
    </p:spTree>
    <p:extLst>
      <p:ext uri="{BB962C8B-B14F-4D97-AF65-F5344CB8AC3E}">
        <p14:creationId xmlns:p14="http://schemas.microsoft.com/office/powerpoint/2010/main" val="3813475357"/>
      </p:ext>
    </p:extLst>
  </p:cSld>
  <p:clrMap bg1="lt1" tx1="dk1" bg2="lt2" tx2="dk2" accent1="accent1" accent2="accent2" accent3="accent3" accent4="accent4" accent5="accent5" accent6="accent6" hlink="hlink" folHlink="folHlink"/>
  <p:sldLayoutIdLst>
    <p:sldLayoutId id="2147483673" r:id="rId1"/>
    <p:sldLayoutId id="2147483688" r:id="rId2"/>
  </p:sldLayoutIdLst>
  <p:txStyles>
    <p:titleStyle>
      <a:lvl1pPr algn="l" defTabSz="888985" rtl="0" eaLnBrk="1" latinLnBrk="0" hangingPunct="1">
        <a:lnSpc>
          <a:spcPct val="90000"/>
        </a:lnSpc>
        <a:spcBef>
          <a:spcPct val="0"/>
        </a:spcBef>
        <a:buNone/>
        <a:defRPr sz="4278" kern="1200">
          <a:solidFill>
            <a:schemeClr val="tx1"/>
          </a:solidFill>
          <a:latin typeface="+mj-lt"/>
          <a:ea typeface="+mj-ea"/>
          <a:cs typeface="+mj-cs"/>
        </a:defRPr>
      </a:lvl1pPr>
    </p:titleStyle>
    <p:bodyStyle>
      <a:lvl1pPr marL="222246" indent="-222246" algn="l" defTabSz="888985" rtl="0" eaLnBrk="1" latinLnBrk="0" hangingPunct="1">
        <a:lnSpc>
          <a:spcPct val="90000"/>
        </a:lnSpc>
        <a:spcBef>
          <a:spcPts val="972"/>
        </a:spcBef>
        <a:buFont typeface="Arial" panose="020B0604020202020204" pitchFamily="34" charset="0"/>
        <a:buChar char="•"/>
        <a:defRPr sz="2722" kern="1200">
          <a:solidFill>
            <a:schemeClr val="tx1"/>
          </a:solidFill>
          <a:latin typeface="+mn-lt"/>
          <a:ea typeface="+mn-ea"/>
          <a:cs typeface="+mn-cs"/>
        </a:defRPr>
      </a:lvl1pPr>
      <a:lvl2pPr marL="666739" indent="-222246" algn="l" defTabSz="888985" rtl="0" eaLnBrk="1" latinLnBrk="0" hangingPunct="1">
        <a:lnSpc>
          <a:spcPct val="90000"/>
        </a:lnSpc>
        <a:spcBef>
          <a:spcPts val="486"/>
        </a:spcBef>
        <a:buFont typeface="Arial" panose="020B0604020202020204" pitchFamily="34" charset="0"/>
        <a:buChar char="•"/>
        <a:defRPr sz="2333" kern="1200">
          <a:solidFill>
            <a:schemeClr val="tx1"/>
          </a:solidFill>
          <a:latin typeface="+mn-lt"/>
          <a:ea typeface="+mn-ea"/>
          <a:cs typeface="+mn-cs"/>
        </a:defRPr>
      </a:lvl2pPr>
      <a:lvl3pPr marL="1111230" indent="-222246" algn="l" defTabSz="888985" rtl="0" eaLnBrk="1" latinLnBrk="0" hangingPunct="1">
        <a:lnSpc>
          <a:spcPct val="90000"/>
        </a:lnSpc>
        <a:spcBef>
          <a:spcPts val="486"/>
        </a:spcBef>
        <a:buFont typeface="Arial" panose="020B0604020202020204" pitchFamily="34" charset="0"/>
        <a:buChar char="•"/>
        <a:defRPr sz="1944" kern="1200">
          <a:solidFill>
            <a:schemeClr val="tx1"/>
          </a:solidFill>
          <a:latin typeface="+mn-lt"/>
          <a:ea typeface="+mn-ea"/>
          <a:cs typeface="+mn-cs"/>
        </a:defRPr>
      </a:lvl3pPr>
      <a:lvl4pPr marL="1555721"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4pPr>
      <a:lvl5pPr marL="2000214"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5pPr>
      <a:lvl6pPr marL="2444706"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6pPr>
      <a:lvl7pPr marL="2889199"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7pPr>
      <a:lvl8pPr marL="3333690"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8pPr>
      <a:lvl9pPr marL="3778182"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9pPr>
    </p:bodyStyle>
    <p:otherStyle>
      <a:defPPr>
        <a:defRPr lang="de-DE"/>
      </a:defPPr>
      <a:lvl1pPr marL="0" algn="l" defTabSz="888985" rtl="0" eaLnBrk="1" latinLnBrk="0" hangingPunct="1">
        <a:defRPr sz="1750" kern="1200">
          <a:solidFill>
            <a:schemeClr val="tx1"/>
          </a:solidFill>
          <a:latin typeface="+mn-lt"/>
          <a:ea typeface="+mn-ea"/>
          <a:cs typeface="+mn-cs"/>
        </a:defRPr>
      </a:lvl1pPr>
      <a:lvl2pPr marL="444492" algn="l" defTabSz="888985" rtl="0" eaLnBrk="1" latinLnBrk="0" hangingPunct="1">
        <a:defRPr sz="1750" kern="1200">
          <a:solidFill>
            <a:schemeClr val="tx1"/>
          </a:solidFill>
          <a:latin typeface="+mn-lt"/>
          <a:ea typeface="+mn-ea"/>
          <a:cs typeface="+mn-cs"/>
        </a:defRPr>
      </a:lvl2pPr>
      <a:lvl3pPr marL="888985" algn="l" defTabSz="888985" rtl="0" eaLnBrk="1" latinLnBrk="0" hangingPunct="1">
        <a:defRPr sz="1750" kern="1200">
          <a:solidFill>
            <a:schemeClr val="tx1"/>
          </a:solidFill>
          <a:latin typeface="+mn-lt"/>
          <a:ea typeface="+mn-ea"/>
          <a:cs typeface="+mn-cs"/>
        </a:defRPr>
      </a:lvl3pPr>
      <a:lvl4pPr marL="1333476" algn="l" defTabSz="888985" rtl="0" eaLnBrk="1" latinLnBrk="0" hangingPunct="1">
        <a:defRPr sz="1750" kern="1200">
          <a:solidFill>
            <a:schemeClr val="tx1"/>
          </a:solidFill>
          <a:latin typeface="+mn-lt"/>
          <a:ea typeface="+mn-ea"/>
          <a:cs typeface="+mn-cs"/>
        </a:defRPr>
      </a:lvl4pPr>
      <a:lvl5pPr marL="1777968" algn="l" defTabSz="888985" rtl="0" eaLnBrk="1" latinLnBrk="0" hangingPunct="1">
        <a:defRPr sz="1750" kern="1200">
          <a:solidFill>
            <a:schemeClr val="tx1"/>
          </a:solidFill>
          <a:latin typeface="+mn-lt"/>
          <a:ea typeface="+mn-ea"/>
          <a:cs typeface="+mn-cs"/>
        </a:defRPr>
      </a:lvl5pPr>
      <a:lvl6pPr marL="2222460" algn="l" defTabSz="888985" rtl="0" eaLnBrk="1" latinLnBrk="0" hangingPunct="1">
        <a:defRPr sz="1750" kern="1200">
          <a:solidFill>
            <a:schemeClr val="tx1"/>
          </a:solidFill>
          <a:latin typeface="+mn-lt"/>
          <a:ea typeface="+mn-ea"/>
          <a:cs typeface="+mn-cs"/>
        </a:defRPr>
      </a:lvl6pPr>
      <a:lvl7pPr marL="2666952" algn="l" defTabSz="888985" rtl="0" eaLnBrk="1" latinLnBrk="0" hangingPunct="1">
        <a:defRPr sz="1750" kern="1200">
          <a:solidFill>
            <a:schemeClr val="tx1"/>
          </a:solidFill>
          <a:latin typeface="+mn-lt"/>
          <a:ea typeface="+mn-ea"/>
          <a:cs typeface="+mn-cs"/>
        </a:defRPr>
      </a:lvl7pPr>
      <a:lvl8pPr marL="3111444" algn="l" defTabSz="888985" rtl="0" eaLnBrk="1" latinLnBrk="0" hangingPunct="1">
        <a:defRPr sz="1750" kern="1200">
          <a:solidFill>
            <a:schemeClr val="tx1"/>
          </a:solidFill>
          <a:latin typeface="+mn-lt"/>
          <a:ea typeface="+mn-ea"/>
          <a:cs typeface="+mn-cs"/>
        </a:defRPr>
      </a:lvl8pPr>
      <a:lvl9pPr marL="3555936" algn="l" defTabSz="888985" rtl="0" eaLnBrk="1" latinLnBrk="0" hangingPunct="1">
        <a:defRPr sz="175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158" userDrawn="1">
          <p15:clr>
            <a:srgbClr val="F26B43"/>
          </p15:clr>
        </p15:guide>
        <p15:guide id="12" pos="6565" userDrawn="1">
          <p15:clr>
            <a:srgbClr val="F26B43"/>
          </p15:clr>
        </p15:guide>
        <p15:guide id="13" orient="horz" pos="4604" userDrawn="1">
          <p15:clr>
            <a:srgbClr val="F26B43"/>
          </p15:clr>
        </p15:guide>
        <p15:guide id="14" pos="170" userDrawn="1">
          <p15:clr>
            <a:srgbClr val="F26B43"/>
          </p15:clr>
        </p15:guide>
        <p15:guide id="15" pos="4501" userDrawn="1">
          <p15:clr>
            <a:srgbClr val="F26B43"/>
          </p15:clr>
        </p15:guide>
        <p15:guide id="16" pos="4343" userDrawn="1">
          <p15:clr>
            <a:srgbClr val="F26B43"/>
          </p15:clr>
        </p15:guide>
        <p15:guide id="17" pos="4660" userDrawn="1">
          <p15:clr>
            <a:srgbClr val="F26B43"/>
          </p15:clr>
        </p15:guide>
        <p15:guide id="18" orient="horz" pos="4558" userDrawn="1">
          <p15:clr>
            <a:srgbClr val="F26B43"/>
          </p15:clr>
        </p15:guide>
        <p15:guide id="19" orient="horz" pos="4399" userDrawn="1">
          <p15:clr>
            <a:srgbClr val="F26B43"/>
          </p15:clr>
        </p15:guide>
        <p15:guide id="20" orient="horz" pos="4241" userDrawn="1">
          <p15:clr>
            <a:srgbClr val="F26B43"/>
          </p15:clr>
        </p15:guide>
        <p15:guide id="21" orient="horz" pos="431" userDrawn="1">
          <p15:clr>
            <a:srgbClr val="F26B43"/>
          </p15:clr>
        </p15:guide>
        <p15:guide id="22" orient="horz" pos="589" userDrawn="1">
          <p15:clr>
            <a:srgbClr val="F26B43"/>
          </p15:clr>
        </p15:guide>
        <p15:guide id="23" pos="2075" userDrawn="1">
          <p15:clr>
            <a:srgbClr val="F26B43"/>
          </p15:clr>
        </p15:guide>
        <p15:guide id="24" pos="2234" userDrawn="1">
          <p15:clr>
            <a:srgbClr val="F26B43"/>
          </p15:clr>
        </p15:guide>
        <p15:guide id="25" pos="23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06B9D5D-6A54-CFA0-E5D4-B169FF23918A}"/>
              </a:ext>
            </a:extLst>
          </p:cNvPr>
          <p:cNvSpPr/>
          <p:nvPr userDrawn="1"/>
        </p:nvSpPr>
        <p:spPr>
          <a:xfrm>
            <a:off x="0" y="7002463"/>
            <a:ext cx="10691813" cy="557212"/>
          </a:xfrm>
          <a:prstGeom prst="rect">
            <a:avLst/>
          </a:prstGeom>
          <a:solidFill>
            <a:srgbClr val="A4B1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3482974069"/>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888985" rtl="0" eaLnBrk="1" latinLnBrk="0" hangingPunct="1">
        <a:lnSpc>
          <a:spcPct val="90000"/>
        </a:lnSpc>
        <a:spcBef>
          <a:spcPct val="0"/>
        </a:spcBef>
        <a:buNone/>
        <a:defRPr sz="4278" kern="1200">
          <a:solidFill>
            <a:schemeClr val="tx1"/>
          </a:solidFill>
          <a:latin typeface="+mj-lt"/>
          <a:ea typeface="+mj-ea"/>
          <a:cs typeface="+mj-cs"/>
        </a:defRPr>
      </a:lvl1pPr>
    </p:titleStyle>
    <p:bodyStyle>
      <a:lvl1pPr marL="222246" indent="-222246" algn="l" defTabSz="888985" rtl="0" eaLnBrk="1" latinLnBrk="0" hangingPunct="1">
        <a:lnSpc>
          <a:spcPct val="90000"/>
        </a:lnSpc>
        <a:spcBef>
          <a:spcPts val="972"/>
        </a:spcBef>
        <a:buFont typeface="Arial" panose="020B0604020202020204" pitchFamily="34" charset="0"/>
        <a:buChar char="•"/>
        <a:defRPr sz="2722" kern="1200">
          <a:solidFill>
            <a:schemeClr val="tx1"/>
          </a:solidFill>
          <a:latin typeface="+mn-lt"/>
          <a:ea typeface="+mn-ea"/>
          <a:cs typeface="+mn-cs"/>
        </a:defRPr>
      </a:lvl1pPr>
      <a:lvl2pPr marL="666739" indent="-222246" algn="l" defTabSz="888985" rtl="0" eaLnBrk="1" latinLnBrk="0" hangingPunct="1">
        <a:lnSpc>
          <a:spcPct val="90000"/>
        </a:lnSpc>
        <a:spcBef>
          <a:spcPts val="486"/>
        </a:spcBef>
        <a:buFont typeface="Arial" panose="020B0604020202020204" pitchFamily="34" charset="0"/>
        <a:buChar char="•"/>
        <a:defRPr sz="2333" kern="1200">
          <a:solidFill>
            <a:schemeClr val="tx1"/>
          </a:solidFill>
          <a:latin typeface="+mn-lt"/>
          <a:ea typeface="+mn-ea"/>
          <a:cs typeface="+mn-cs"/>
        </a:defRPr>
      </a:lvl2pPr>
      <a:lvl3pPr marL="1111230" indent="-222246" algn="l" defTabSz="888985" rtl="0" eaLnBrk="1" latinLnBrk="0" hangingPunct="1">
        <a:lnSpc>
          <a:spcPct val="90000"/>
        </a:lnSpc>
        <a:spcBef>
          <a:spcPts val="486"/>
        </a:spcBef>
        <a:buFont typeface="Arial" panose="020B0604020202020204" pitchFamily="34" charset="0"/>
        <a:buChar char="•"/>
        <a:defRPr sz="1944" kern="1200">
          <a:solidFill>
            <a:schemeClr val="tx1"/>
          </a:solidFill>
          <a:latin typeface="+mn-lt"/>
          <a:ea typeface="+mn-ea"/>
          <a:cs typeface="+mn-cs"/>
        </a:defRPr>
      </a:lvl3pPr>
      <a:lvl4pPr marL="1555721"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4pPr>
      <a:lvl5pPr marL="2000214"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5pPr>
      <a:lvl6pPr marL="2444706"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6pPr>
      <a:lvl7pPr marL="2889199"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7pPr>
      <a:lvl8pPr marL="3333690"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8pPr>
      <a:lvl9pPr marL="3778182" indent="-222246" algn="l" defTabSz="888985" rtl="0" eaLnBrk="1" latinLnBrk="0" hangingPunct="1">
        <a:lnSpc>
          <a:spcPct val="90000"/>
        </a:lnSpc>
        <a:spcBef>
          <a:spcPts val="486"/>
        </a:spcBef>
        <a:buFont typeface="Arial" panose="020B0604020202020204" pitchFamily="34" charset="0"/>
        <a:buChar char="•"/>
        <a:defRPr sz="1750" kern="1200">
          <a:solidFill>
            <a:schemeClr val="tx1"/>
          </a:solidFill>
          <a:latin typeface="+mn-lt"/>
          <a:ea typeface="+mn-ea"/>
          <a:cs typeface="+mn-cs"/>
        </a:defRPr>
      </a:lvl9pPr>
    </p:bodyStyle>
    <p:otherStyle>
      <a:defPPr>
        <a:defRPr lang="de-DE"/>
      </a:defPPr>
      <a:lvl1pPr marL="0" algn="l" defTabSz="888985" rtl="0" eaLnBrk="1" latinLnBrk="0" hangingPunct="1">
        <a:defRPr sz="1750" kern="1200">
          <a:solidFill>
            <a:schemeClr val="tx1"/>
          </a:solidFill>
          <a:latin typeface="+mn-lt"/>
          <a:ea typeface="+mn-ea"/>
          <a:cs typeface="+mn-cs"/>
        </a:defRPr>
      </a:lvl1pPr>
      <a:lvl2pPr marL="444492" algn="l" defTabSz="888985" rtl="0" eaLnBrk="1" latinLnBrk="0" hangingPunct="1">
        <a:defRPr sz="1750" kern="1200">
          <a:solidFill>
            <a:schemeClr val="tx1"/>
          </a:solidFill>
          <a:latin typeface="+mn-lt"/>
          <a:ea typeface="+mn-ea"/>
          <a:cs typeface="+mn-cs"/>
        </a:defRPr>
      </a:lvl2pPr>
      <a:lvl3pPr marL="888985" algn="l" defTabSz="888985" rtl="0" eaLnBrk="1" latinLnBrk="0" hangingPunct="1">
        <a:defRPr sz="1750" kern="1200">
          <a:solidFill>
            <a:schemeClr val="tx1"/>
          </a:solidFill>
          <a:latin typeface="+mn-lt"/>
          <a:ea typeface="+mn-ea"/>
          <a:cs typeface="+mn-cs"/>
        </a:defRPr>
      </a:lvl3pPr>
      <a:lvl4pPr marL="1333476" algn="l" defTabSz="888985" rtl="0" eaLnBrk="1" latinLnBrk="0" hangingPunct="1">
        <a:defRPr sz="1750" kern="1200">
          <a:solidFill>
            <a:schemeClr val="tx1"/>
          </a:solidFill>
          <a:latin typeface="+mn-lt"/>
          <a:ea typeface="+mn-ea"/>
          <a:cs typeface="+mn-cs"/>
        </a:defRPr>
      </a:lvl4pPr>
      <a:lvl5pPr marL="1777968" algn="l" defTabSz="888985" rtl="0" eaLnBrk="1" latinLnBrk="0" hangingPunct="1">
        <a:defRPr sz="1750" kern="1200">
          <a:solidFill>
            <a:schemeClr val="tx1"/>
          </a:solidFill>
          <a:latin typeface="+mn-lt"/>
          <a:ea typeface="+mn-ea"/>
          <a:cs typeface="+mn-cs"/>
        </a:defRPr>
      </a:lvl5pPr>
      <a:lvl6pPr marL="2222460" algn="l" defTabSz="888985" rtl="0" eaLnBrk="1" latinLnBrk="0" hangingPunct="1">
        <a:defRPr sz="1750" kern="1200">
          <a:solidFill>
            <a:schemeClr val="tx1"/>
          </a:solidFill>
          <a:latin typeface="+mn-lt"/>
          <a:ea typeface="+mn-ea"/>
          <a:cs typeface="+mn-cs"/>
        </a:defRPr>
      </a:lvl6pPr>
      <a:lvl7pPr marL="2666952" algn="l" defTabSz="888985" rtl="0" eaLnBrk="1" latinLnBrk="0" hangingPunct="1">
        <a:defRPr sz="1750" kern="1200">
          <a:solidFill>
            <a:schemeClr val="tx1"/>
          </a:solidFill>
          <a:latin typeface="+mn-lt"/>
          <a:ea typeface="+mn-ea"/>
          <a:cs typeface="+mn-cs"/>
        </a:defRPr>
      </a:lvl7pPr>
      <a:lvl8pPr marL="3111444" algn="l" defTabSz="888985" rtl="0" eaLnBrk="1" latinLnBrk="0" hangingPunct="1">
        <a:defRPr sz="1750" kern="1200">
          <a:solidFill>
            <a:schemeClr val="tx1"/>
          </a:solidFill>
          <a:latin typeface="+mn-lt"/>
          <a:ea typeface="+mn-ea"/>
          <a:cs typeface="+mn-cs"/>
        </a:defRPr>
      </a:lvl8pPr>
      <a:lvl9pPr marL="3555936" algn="l" defTabSz="888985" rtl="0" eaLnBrk="1" latinLnBrk="0" hangingPunct="1">
        <a:defRPr sz="17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24" userDrawn="1">
          <p15:clr>
            <a:srgbClr val="F26B43"/>
          </p15:clr>
        </p15:guide>
        <p15:guide id="2" orient="horz" pos="2381" userDrawn="1">
          <p15:clr>
            <a:srgbClr val="F26B43"/>
          </p15:clr>
        </p15:guide>
        <p15:guide id="6" orient="horz" pos="4604" userDrawn="1">
          <p15:clr>
            <a:srgbClr val="F26B43"/>
          </p15:clr>
        </p15:guide>
        <p15:guide id="7" pos="2256" userDrawn="1">
          <p15:clr>
            <a:srgbClr val="F26B43"/>
          </p15:clr>
        </p15:guide>
        <p15:guide id="8" orient="horz" pos="4558" userDrawn="1">
          <p15:clr>
            <a:srgbClr val="F26B43"/>
          </p15:clr>
        </p15:guide>
        <p15:guide id="9" pos="170" userDrawn="1">
          <p15:clr>
            <a:srgbClr val="F26B43"/>
          </p15:clr>
        </p15:guide>
        <p15:guide id="10" pos="2097" userDrawn="1">
          <p15:clr>
            <a:srgbClr val="F26B43"/>
          </p15:clr>
        </p15:guide>
        <p15:guide id="11" pos="2415" userDrawn="1">
          <p15:clr>
            <a:srgbClr val="F26B43"/>
          </p15:clr>
        </p15:guide>
        <p15:guide id="12" pos="4365" userDrawn="1">
          <p15:clr>
            <a:srgbClr val="F26B43"/>
          </p15:clr>
        </p15:guide>
        <p15:guide id="13" pos="4683" userDrawn="1">
          <p15:clr>
            <a:srgbClr val="F26B43"/>
          </p15:clr>
        </p15:guide>
        <p15:guide id="14" pos="6565" userDrawn="1">
          <p15:clr>
            <a:srgbClr val="F26B43"/>
          </p15:clr>
        </p15:guide>
        <p15:guide id="15" orient="horz" pos="158" userDrawn="1">
          <p15:clr>
            <a:srgbClr val="F26B43"/>
          </p15:clr>
        </p15:guide>
        <p15:guide id="16" orient="horz" pos="639" userDrawn="1">
          <p15:clr>
            <a:srgbClr val="F26B43"/>
          </p15:clr>
        </p15:guide>
        <p15:guide id="17" orient="horz" pos="4241" userDrawn="1">
          <p15:clr>
            <a:srgbClr val="F26B43"/>
          </p15:clr>
        </p15:guide>
        <p15:guide id="18" orient="horz" pos="816" userDrawn="1">
          <p15:clr>
            <a:srgbClr val="F26B43"/>
          </p15:clr>
        </p15:guide>
        <p15:guide id="19" orient="horz" pos="43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microsoft.com/office/2018/10/relationships/comments" Target="../comments/modernComment_101_69940B0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microsoft.com/office/2018/10/relationships/comments" Target="../comments/modernComment_100_DDA88A7F.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133357CD-4591-C0EF-34C1-7015843B4802}"/>
              </a:ext>
            </a:extLst>
          </p:cNvPr>
          <p:cNvGraphicFramePr>
            <a:graphicFrameLocks noGrp="1"/>
          </p:cNvGraphicFramePr>
          <p:nvPr>
            <p:extLst>
              <p:ext uri="{D42A27DB-BD31-4B8C-83A1-F6EECF244321}">
                <p14:modId xmlns:p14="http://schemas.microsoft.com/office/powerpoint/2010/main" val="1934981171"/>
              </p:ext>
            </p:extLst>
          </p:nvPr>
        </p:nvGraphicFramePr>
        <p:xfrm>
          <a:off x="3787711" y="263039"/>
          <a:ext cx="3097213" cy="5730240"/>
        </p:xfrm>
        <a:graphic>
          <a:graphicData uri="http://schemas.openxmlformats.org/drawingml/2006/table">
            <a:tbl>
              <a:tblPr/>
              <a:tblGrid>
                <a:gridCol w="3097213">
                  <a:extLst>
                    <a:ext uri="{9D8B030D-6E8A-4147-A177-3AD203B41FA5}">
                      <a16:colId xmlns:a16="http://schemas.microsoft.com/office/drawing/2014/main" val="3795634608"/>
                    </a:ext>
                  </a:extLst>
                </a:gridCol>
              </a:tblGrid>
              <a:tr h="145771">
                <a:tc>
                  <a:txBody>
                    <a:bodyPr/>
                    <a:lstStyle/>
                    <a:p>
                      <a:pPr marL="0" marR="0" lvl="0" indent="0" algn="l" defTabSz="1036747" rtl="0" eaLnBrk="1" fontAlgn="auto" latinLnBrk="0" hangingPunct="1">
                        <a:lnSpc>
                          <a:spcPct val="100000"/>
                        </a:lnSpc>
                        <a:spcBef>
                          <a:spcPts val="0"/>
                        </a:spcBef>
                        <a:spcAft>
                          <a:spcPts val="0"/>
                        </a:spcAft>
                        <a:buClrTx/>
                        <a:buSzTx/>
                        <a:buFontTx/>
                        <a:buNone/>
                        <a:tabLst/>
                        <a:defRPr/>
                      </a:pPr>
                      <a:r>
                        <a:rPr lang="de-DE" sz="1100" b="1" i="0" kern="1200" dirty="0">
                          <a:solidFill>
                            <a:schemeClr val="tx1"/>
                          </a:solidFill>
                          <a:effectLst/>
                          <a:latin typeface="Meta SC Offc Pro" panose="020B0504030101020102" pitchFamily="34" charset="0"/>
                          <a:ea typeface="+mn-ea"/>
                          <a:cs typeface="+mn-cs"/>
                        </a:rPr>
                        <a:t>Cluster </a:t>
                      </a:r>
                      <a:r>
                        <a:rPr lang="de-DE" sz="1100" b="1" i="0" kern="1200" dirty="0" err="1">
                          <a:solidFill>
                            <a:schemeClr val="tx1"/>
                          </a:solidFill>
                          <a:effectLst/>
                          <a:latin typeface="Meta SC Offc Pro" panose="020B0504030101020102" pitchFamily="34" charset="0"/>
                          <a:ea typeface="+mn-ea"/>
                          <a:cs typeface="+mn-cs"/>
                        </a:rPr>
                        <a:t>of</a:t>
                      </a:r>
                      <a:r>
                        <a:rPr lang="de-DE" sz="1100" b="1" i="0" kern="1200" dirty="0">
                          <a:solidFill>
                            <a:schemeClr val="tx1"/>
                          </a:solidFill>
                          <a:effectLst/>
                          <a:latin typeface="Meta SC Offc Pro" panose="020B0504030101020102" pitchFamily="34" charset="0"/>
                          <a:ea typeface="+mn-ea"/>
                          <a:cs typeface="+mn-cs"/>
                        </a:rPr>
                        <a:t> Excellence ‘Religion and Politics’</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8482454"/>
                  </a:ext>
                </a:extLst>
              </a:tr>
              <a:tr h="66260">
                <a:tc>
                  <a:txBody>
                    <a:bodyPr/>
                    <a:lstStyle/>
                    <a:p>
                      <a:pPr marL="0" marR="0" lvl="0" indent="0" algn="l" defTabSz="1036747" rtl="0" eaLnBrk="1" fontAlgn="auto" latinLnBrk="0" hangingPunct="1">
                        <a:lnSpc>
                          <a:spcPct val="100000"/>
                        </a:lnSpc>
                        <a:spcBef>
                          <a:spcPts val="0"/>
                        </a:spcBef>
                        <a:spcAft>
                          <a:spcPts val="0"/>
                        </a:spcAft>
                        <a:buClrTx/>
                        <a:buSzTx/>
                        <a:buFontTx/>
                        <a:buNone/>
                        <a:tabLst/>
                        <a:defRPr/>
                      </a:pPr>
                      <a:endParaRPr lang="de-DE" sz="500" b="1" dirty="0">
                        <a:solidFill>
                          <a:srgbClr val="343530"/>
                        </a:solidFill>
                        <a:latin typeface="Meta SC Offc Pro" panose="020B0504030101020102" pitchFamily="34" charset="0"/>
                        <a:cs typeface="MetaBold-Roman"/>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955487328"/>
                  </a:ext>
                </a:extLst>
              </a:tr>
              <a:tr h="1669740">
                <a:tc>
                  <a:txBody>
                    <a:bodyPr/>
                    <a:lstStyle/>
                    <a:p>
                      <a:r>
                        <a:rPr lang="de-DE" sz="900" b="0" i="0" kern="1200" dirty="0">
                          <a:solidFill>
                            <a:schemeClr val="tx1"/>
                          </a:solidFill>
                          <a:effectLst/>
                          <a:latin typeface="Meta Offc Pro" panose="020B0504030101020102" pitchFamily="34" charset="0"/>
                          <a:ea typeface="+mn-ea"/>
                          <a:cs typeface="+mn-cs"/>
                        </a:rPr>
                        <a:t>The Cluster </a:t>
                      </a:r>
                      <a:r>
                        <a:rPr lang="de-DE" sz="900" b="0" i="0" kern="1200" dirty="0" err="1">
                          <a:solidFill>
                            <a:schemeClr val="tx1"/>
                          </a:solidFill>
                          <a:effectLst/>
                          <a:latin typeface="Meta Offc Pro" panose="020B0504030101020102" pitchFamily="34" charset="0"/>
                          <a:ea typeface="+mn-ea"/>
                          <a:cs typeface="+mn-cs"/>
                        </a:rPr>
                        <a:t>of</a:t>
                      </a:r>
                      <a:r>
                        <a:rPr lang="de-DE" sz="900" b="0" i="0" kern="1200" dirty="0">
                          <a:solidFill>
                            <a:schemeClr val="tx1"/>
                          </a:solidFill>
                          <a:effectLst/>
                          <a:latin typeface="Meta Offc Pro" panose="020B0504030101020102" pitchFamily="34" charset="0"/>
                          <a:ea typeface="+mn-ea"/>
                          <a:cs typeface="+mn-cs"/>
                        </a:rPr>
                        <a:t> Excellence </a:t>
                      </a:r>
                      <a:r>
                        <a:rPr lang="de-DE" sz="900" b="0" i="0" kern="1200" dirty="0" err="1">
                          <a:solidFill>
                            <a:schemeClr val="tx1"/>
                          </a:solidFill>
                          <a:effectLst/>
                          <a:latin typeface="Meta Offc Pro" panose="020B0504030101020102" pitchFamily="34" charset="0"/>
                          <a:ea typeface="+mn-ea"/>
                          <a:cs typeface="+mn-cs"/>
                        </a:rPr>
                        <a:t>has</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been</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investigating</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the</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complex</a:t>
                      </a:r>
                      <a:r>
                        <a:rPr lang="de-DE" sz="900" b="0" i="0" kern="120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relationship</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between</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religion</a:t>
                      </a:r>
                      <a:r>
                        <a:rPr lang="de-DE" sz="900" b="0" i="0" kern="1200" spc="20" baseline="0" dirty="0">
                          <a:solidFill>
                            <a:schemeClr val="tx1"/>
                          </a:solidFill>
                          <a:effectLst/>
                          <a:latin typeface="Meta Offc Pro" panose="020B0504030101020102" pitchFamily="34" charset="0"/>
                          <a:ea typeface="+mn-ea"/>
                          <a:cs typeface="+mn-cs"/>
                        </a:rPr>
                        <a:t> and </a:t>
                      </a:r>
                      <a:r>
                        <a:rPr lang="de-DE" sz="900" b="0" i="0" kern="1200" spc="20" baseline="0" dirty="0" err="1">
                          <a:solidFill>
                            <a:schemeClr val="tx1"/>
                          </a:solidFill>
                          <a:effectLst/>
                          <a:latin typeface="Meta Offc Pro" panose="020B0504030101020102" pitchFamily="34" charset="0"/>
                          <a:ea typeface="+mn-ea"/>
                          <a:cs typeface="+mn-cs"/>
                        </a:rPr>
                        <a:t>politics</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across</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eras</a:t>
                      </a:r>
                      <a:r>
                        <a:rPr lang="de-DE" sz="900" b="0" i="0" kern="1200" spc="20" baseline="0" dirty="0">
                          <a:solidFill>
                            <a:schemeClr val="tx1"/>
                          </a:solidFill>
                          <a:effectLst/>
                          <a:latin typeface="Meta Offc Pro" panose="020B0504030101020102" pitchFamily="34" charset="0"/>
                          <a:ea typeface="+mn-ea"/>
                          <a:cs typeface="+mn-cs"/>
                        </a:rPr>
                        <a:t> and</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cultures</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since</a:t>
                      </a:r>
                      <a:r>
                        <a:rPr lang="de-DE" sz="900" b="0" i="0" kern="1200" dirty="0">
                          <a:solidFill>
                            <a:schemeClr val="tx1"/>
                          </a:solidFill>
                          <a:effectLst/>
                          <a:latin typeface="Meta Offc Pro" panose="020B0504030101020102" pitchFamily="34" charset="0"/>
                          <a:ea typeface="+mn-ea"/>
                          <a:cs typeface="+mn-cs"/>
                        </a:rPr>
                        <a:t> 2007. The 140 </a:t>
                      </a:r>
                      <a:r>
                        <a:rPr lang="de-DE" sz="900" b="0" i="0" kern="1200" dirty="0" err="1">
                          <a:solidFill>
                            <a:schemeClr val="tx1"/>
                          </a:solidFill>
                          <a:effectLst/>
                          <a:latin typeface="Meta Offc Pro" panose="020B0504030101020102" pitchFamily="34" charset="0"/>
                          <a:ea typeface="+mn-ea"/>
                          <a:cs typeface="+mn-cs"/>
                        </a:rPr>
                        <a:t>researchers</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from</a:t>
                      </a:r>
                      <a:r>
                        <a:rPr lang="de-DE" sz="900" b="0" i="0" kern="1200" dirty="0">
                          <a:solidFill>
                            <a:schemeClr val="tx1"/>
                          </a:solidFill>
                          <a:effectLst/>
                          <a:latin typeface="Meta Offc Pro" panose="020B0504030101020102" pitchFamily="34" charset="0"/>
                          <a:ea typeface="+mn-ea"/>
                          <a:cs typeface="+mn-cs"/>
                        </a:rPr>
                        <a:t> 20 </a:t>
                      </a:r>
                      <a:r>
                        <a:rPr lang="de-DE" sz="900" b="0" i="0" kern="1200" dirty="0" err="1">
                          <a:solidFill>
                            <a:schemeClr val="tx1"/>
                          </a:solidFill>
                          <a:effectLst/>
                          <a:latin typeface="Meta Offc Pro" panose="020B0504030101020102" pitchFamily="34" charset="0"/>
                          <a:ea typeface="+mn-ea"/>
                          <a:cs typeface="+mn-cs"/>
                        </a:rPr>
                        <a:t>disciplines</a:t>
                      </a:r>
                      <a:r>
                        <a:rPr lang="de-DE" sz="900" b="0" i="0" kern="1200" dirty="0">
                          <a:solidFill>
                            <a:schemeClr val="tx1"/>
                          </a:solidFill>
                          <a:effectLst/>
                          <a:latin typeface="Meta Offc Pro" panose="020B0504030101020102" pitchFamily="34" charset="0"/>
                          <a:ea typeface="+mn-ea"/>
                          <a:cs typeface="+mn-cs"/>
                        </a:rPr>
                        <a:t> </a:t>
                      </a:r>
                      <a:r>
                        <a:rPr lang="de-DE" sz="900" b="0" i="0" kern="1200" spc="-20" baseline="0" dirty="0">
                          <a:solidFill>
                            <a:schemeClr val="tx1"/>
                          </a:solidFill>
                          <a:effectLst/>
                          <a:latin typeface="Meta Offc Pro" panose="020B0504030101020102" pitchFamily="34" charset="0"/>
                          <a:ea typeface="+mn-ea"/>
                          <a:cs typeface="+mn-cs"/>
                        </a:rPr>
                        <a:t>in </a:t>
                      </a:r>
                      <a:r>
                        <a:rPr lang="de-DE" sz="900" b="0" i="0" kern="1200" spc="-20" baseline="0" dirty="0" err="1">
                          <a:solidFill>
                            <a:schemeClr val="tx1"/>
                          </a:solidFill>
                          <a:effectLst/>
                          <a:latin typeface="Meta Offc Pro" panose="020B0504030101020102" pitchFamily="34" charset="0"/>
                          <a:ea typeface="+mn-ea"/>
                          <a:cs typeface="+mn-cs"/>
                        </a:rPr>
                        <a:t>the</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humanities</a:t>
                      </a:r>
                      <a:r>
                        <a:rPr lang="de-DE" sz="900" b="0" i="0" kern="1200" spc="-20" baseline="0" dirty="0">
                          <a:solidFill>
                            <a:schemeClr val="tx1"/>
                          </a:solidFill>
                          <a:effectLst/>
                          <a:latin typeface="Meta Offc Pro" panose="020B0504030101020102" pitchFamily="34" charset="0"/>
                          <a:ea typeface="+mn-ea"/>
                          <a:cs typeface="+mn-cs"/>
                        </a:rPr>
                        <a:t> and social </a:t>
                      </a:r>
                      <a:r>
                        <a:rPr lang="de-DE" sz="900" b="0" i="0" kern="1200" spc="-20" baseline="0" dirty="0" err="1">
                          <a:solidFill>
                            <a:schemeClr val="tx1"/>
                          </a:solidFill>
                          <a:effectLst/>
                          <a:latin typeface="Meta Offc Pro" panose="020B0504030101020102" pitchFamily="34" charset="0"/>
                          <a:ea typeface="+mn-ea"/>
                          <a:cs typeface="+mn-cs"/>
                        </a:rPr>
                        <a:t>sciences</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are</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focusing</a:t>
                      </a:r>
                      <a:r>
                        <a:rPr lang="de-DE" sz="900" b="0" i="0" kern="1200" spc="-20" baseline="0" dirty="0">
                          <a:solidFill>
                            <a:schemeClr val="tx1"/>
                          </a:solidFill>
                          <a:effectLst/>
                          <a:latin typeface="Meta Offc Pro" panose="020B0504030101020102" pitchFamily="34" charset="0"/>
                          <a:ea typeface="+mn-ea"/>
                          <a:cs typeface="+mn-cs"/>
                        </a:rPr>
                        <a:t> in </a:t>
                      </a:r>
                      <a:r>
                        <a:rPr lang="de-DE" sz="900" b="0" i="0" kern="1200" spc="-20" baseline="0" dirty="0" err="1">
                          <a:solidFill>
                            <a:schemeClr val="tx1"/>
                          </a:solidFill>
                          <a:effectLst/>
                          <a:latin typeface="Meta Offc Pro" panose="020B0504030101020102" pitchFamily="34" charset="0"/>
                          <a:ea typeface="+mn-ea"/>
                          <a:cs typeface="+mn-cs"/>
                        </a:rPr>
                        <a:t>the</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current</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funding</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phase</a:t>
                      </a:r>
                      <a:r>
                        <a:rPr lang="de-DE" sz="900" b="0" i="0" kern="1200" spc="-20" baseline="0" dirty="0">
                          <a:solidFill>
                            <a:schemeClr val="tx1"/>
                          </a:solidFill>
                          <a:effectLst/>
                          <a:latin typeface="Meta Offc Pro" panose="020B0504030101020102" pitchFamily="34" charset="0"/>
                          <a:ea typeface="+mn-ea"/>
                          <a:cs typeface="+mn-cs"/>
                        </a:rPr>
                        <a:t> (2019 </a:t>
                      </a:r>
                      <a:r>
                        <a:rPr lang="de-DE" sz="900" b="0" i="0" kern="1200" spc="-20" baseline="0" dirty="0" err="1">
                          <a:solidFill>
                            <a:schemeClr val="tx1"/>
                          </a:solidFill>
                          <a:effectLst/>
                          <a:latin typeface="Meta Offc Pro" panose="020B0504030101020102" pitchFamily="34" charset="0"/>
                          <a:ea typeface="+mn-ea"/>
                          <a:cs typeface="+mn-cs"/>
                        </a:rPr>
                        <a:t>to</a:t>
                      </a:r>
                      <a:r>
                        <a:rPr lang="de-DE" sz="900" b="0" i="0" kern="1200" spc="-20" baseline="0" dirty="0">
                          <a:solidFill>
                            <a:schemeClr val="tx1"/>
                          </a:solidFill>
                          <a:effectLst/>
                          <a:latin typeface="Meta Offc Pro" panose="020B0504030101020102" pitchFamily="34" charset="0"/>
                          <a:ea typeface="+mn-ea"/>
                          <a:cs typeface="+mn-cs"/>
                        </a:rPr>
                        <a:t> 2025) on </a:t>
                      </a:r>
                      <a:r>
                        <a:rPr lang="de-DE" sz="900" b="0" i="0" kern="1200" spc="-20" baseline="0" dirty="0" err="1">
                          <a:solidFill>
                            <a:schemeClr val="tx1"/>
                          </a:solidFill>
                          <a:effectLst/>
                          <a:latin typeface="Meta Offc Pro" panose="020B0504030101020102" pitchFamily="34" charset="0"/>
                          <a:ea typeface="+mn-ea"/>
                          <a:cs typeface="+mn-cs"/>
                        </a:rPr>
                        <a:t>the</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dynamics</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of</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tradition</a:t>
                      </a:r>
                      <a:r>
                        <a:rPr lang="de-DE" sz="900" b="0" i="0" kern="1200" spc="-20" baseline="0" dirty="0">
                          <a:solidFill>
                            <a:schemeClr val="tx1"/>
                          </a:solidFill>
                          <a:effectLst/>
                          <a:latin typeface="Meta Offc Pro" panose="020B0504030101020102" pitchFamily="34" charset="0"/>
                          <a:ea typeface="+mn-ea"/>
                          <a:cs typeface="+mn-cs"/>
                        </a:rPr>
                        <a:t> and </a:t>
                      </a:r>
                      <a:r>
                        <a:rPr lang="de-DE" sz="900" b="0" i="0" kern="1200" dirty="0" err="1">
                          <a:solidFill>
                            <a:schemeClr val="tx1"/>
                          </a:solidFill>
                          <a:effectLst/>
                          <a:latin typeface="Meta Offc Pro" panose="020B0504030101020102" pitchFamily="34" charset="0"/>
                          <a:ea typeface="+mn-ea"/>
                          <a:cs typeface="+mn-cs"/>
                        </a:rPr>
                        <a:t>innovation</a:t>
                      </a:r>
                      <a:r>
                        <a:rPr lang="de-DE" sz="900" b="0" i="0" kern="1200" dirty="0">
                          <a:solidFill>
                            <a:schemeClr val="tx1"/>
                          </a:solidFill>
                          <a:effectLst/>
                          <a:latin typeface="Meta Offc Pro" panose="020B0504030101020102" pitchFamily="34" charset="0"/>
                          <a:ea typeface="+mn-ea"/>
                          <a:cs typeface="+mn-cs"/>
                        </a:rPr>
                        <a:t>’. In transepochal </a:t>
                      </a:r>
                      <a:r>
                        <a:rPr lang="de-DE" sz="900" b="0" i="0" kern="1200" dirty="0" err="1">
                          <a:solidFill>
                            <a:schemeClr val="tx1"/>
                          </a:solidFill>
                          <a:effectLst/>
                          <a:latin typeface="Meta Offc Pro" panose="020B0504030101020102" pitchFamily="34" charset="0"/>
                          <a:ea typeface="+mn-ea"/>
                          <a:cs typeface="+mn-cs"/>
                        </a:rPr>
                        <a:t>studies</a:t>
                      </a:r>
                      <a:r>
                        <a:rPr lang="de-DE" sz="900" b="0" i="0" kern="1200" dirty="0">
                          <a:solidFill>
                            <a:schemeClr val="tx1"/>
                          </a:solidFill>
                          <a:effectLst/>
                          <a:latin typeface="Meta Offc Pro" panose="020B0504030101020102" pitchFamily="34" charset="0"/>
                          <a:ea typeface="+mn-ea"/>
                          <a:cs typeface="+mn-cs"/>
                        </a:rPr>
                        <a:t> ranging </a:t>
                      </a:r>
                      <a:r>
                        <a:rPr lang="de-DE" sz="900" b="0" i="0" kern="1200" dirty="0" err="1">
                          <a:solidFill>
                            <a:schemeClr val="tx1"/>
                          </a:solidFill>
                          <a:effectLst/>
                          <a:latin typeface="Meta Offc Pro" panose="020B0504030101020102" pitchFamily="34" charset="0"/>
                          <a:ea typeface="+mn-ea"/>
                          <a:cs typeface="+mn-cs"/>
                        </a:rPr>
                        <a:t>from</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antiquity</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to</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the</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present</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day</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they</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are</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analyzing</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the</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conditions</a:t>
                      </a:r>
                      <a:r>
                        <a:rPr lang="de-DE" sz="900" b="0" i="0" kern="1200" dirty="0">
                          <a:solidFill>
                            <a:schemeClr val="tx1"/>
                          </a:solidFill>
                          <a:effectLst/>
                          <a:latin typeface="Meta Offc Pro" panose="020B0504030101020102" pitchFamily="34" charset="0"/>
                          <a:ea typeface="+mn-ea"/>
                          <a:cs typeface="+mn-cs"/>
                        </a:rPr>
                        <a:t> and </a:t>
                      </a:r>
                      <a:r>
                        <a:rPr lang="de-DE" sz="900" b="0" i="0" kern="1200" dirty="0" err="1">
                          <a:solidFill>
                            <a:schemeClr val="tx1"/>
                          </a:solidFill>
                          <a:effectLst/>
                          <a:latin typeface="Meta Offc Pro" panose="020B0504030101020102" pitchFamily="34" charset="0"/>
                          <a:ea typeface="+mn-ea"/>
                          <a:cs typeface="+mn-cs"/>
                        </a:rPr>
                        <a:t>factors</a:t>
                      </a:r>
                      <a:r>
                        <a:rPr lang="de-DE" sz="900" b="0" i="0" kern="120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that</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make</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religion</a:t>
                      </a:r>
                      <a:r>
                        <a:rPr lang="de-DE" sz="900" b="0" i="0" kern="1200" spc="20" baseline="0" dirty="0">
                          <a:solidFill>
                            <a:schemeClr val="tx1"/>
                          </a:solidFill>
                          <a:effectLst/>
                          <a:latin typeface="Meta Offc Pro" panose="020B0504030101020102" pitchFamily="34" charset="0"/>
                          <a:ea typeface="+mn-ea"/>
                          <a:cs typeface="+mn-cs"/>
                        </a:rPr>
                        <a:t> an </a:t>
                      </a:r>
                      <a:r>
                        <a:rPr lang="de-DE" sz="900" b="0" i="0" kern="1200" spc="20" baseline="0" dirty="0" err="1">
                          <a:solidFill>
                            <a:schemeClr val="tx1"/>
                          </a:solidFill>
                          <a:effectLst/>
                          <a:latin typeface="Meta Offc Pro" panose="020B0504030101020102" pitchFamily="34" charset="0"/>
                          <a:ea typeface="+mn-ea"/>
                          <a:cs typeface="+mn-cs"/>
                        </a:rPr>
                        <a:t>engine</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of</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political</a:t>
                      </a:r>
                      <a:r>
                        <a:rPr lang="de-DE" sz="900" b="0" i="0" kern="1200" spc="20" baseline="0" dirty="0">
                          <a:solidFill>
                            <a:schemeClr val="tx1"/>
                          </a:solidFill>
                          <a:effectLst/>
                          <a:latin typeface="Meta Offc Pro" panose="020B0504030101020102" pitchFamily="34" charset="0"/>
                          <a:ea typeface="+mn-ea"/>
                          <a:cs typeface="+mn-cs"/>
                        </a:rPr>
                        <a:t> and social </a:t>
                      </a:r>
                      <a:r>
                        <a:rPr lang="de-DE" sz="900" b="0" i="0" kern="1200" spc="20" baseline="0" dirty="0" err="1">
                          <a:solidFill>
                            <a:schemeClr val="tx1"/>
                          </a:solidFill>
                          <a:effectLst/>
                          <a:latin typeface="Meta Offc Pro" panose="020B0504030101020102" pitchFamily="34" charset="0"/>
                          <a:ea typeface="+mn-ea"/>
                          <a:cs typeface="+mn-cs"/>
                        </a:rPr>
                        <a:t>change</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with</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their</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focus</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being</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above</a:t>
                      </a:r>
                      <a:r>
                        <a:rPr lang="de-DE" sz="900" b="0" i="0" kern="1200" dirty="0">
                          <a:solidFill>
                            <a:schemeClr val="tx1"/>
                          </a:solidFill>
                          <a:effectLst/>
                          <a:latin typeface="Meta Offc Pro" panose="020B0504030101020102" pitchFamily="34" charset="0"/>
                          <a:ea typeface="+mn-ea"/>
                          <a:cs typeface="+mn-cs"/>
                        </a:rPr>
                        <a:t> all on </a:t>
                      </a:r>
                      <a:r>
                        <a:rPr lang="de-DE" sz="900" b="0" i="0" kern="1200" dirty="0" err="1">
                          <a:solidFill>
                            <a:schemeClr val="tx1"/>
                          </a:solidFill>
                          <a:effectLst/>
                          <a:latin typeface="Meta Offc Pro" panose="020B0504030101020102" pitchFamily="34" charset="0"/>
                          <a:ea typeface="+mn-ea"/>
                          <a:cs typeface="+mn-cs"/>
                        </a:rPr>
                        <a:t>the</a:t>
                      </a:r>
                      <a:r>
                        <a:rPr lang="de-DE" sz="900" b="0" i="0" kern="1200" dirty="0">
                          <a:solidFill>
                            <a:schemeClr val="tx1"/>
                          </a:solidFill>
                          <a:effectLst/>
                          <a:latin typeface="Meta Offc Pro" panose="020B0504030101020102" pitchFamily="34" charset="0"/>
                          <a:ea typeface="+mn-ea"/>
                          <a:cs typeface="+mn-cs"/>
                        </a:rPr>
                        <a:t> paradox </a:t>
                      </a:r>
                      <a:r>
                        <a:rPr lang="de-DE" sz="900" b="0" i="0" kern="1200" dirty="0" err="1">
                          <a:solidFill>
                            <a:schemeClr val="tx1"/>
                          </a:solidFill>
                          <a:effectLst/>
                          <a:latin typeface="Meta Offc Pro" panose="020B0504030101020102" pitchFamily="34" charset="0"/>
                          <a:ea typeface="+mn-ea"/>
                          <a:cs typeface="+mn-cs"/>
                        </a:rPr>
                        <a:t>that</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religions</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often</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develop</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their</a:t>
                      </a:r>
                      <a:r>
                        <a:rPr lang="de-DE" sz="900" b="0" i="0" kern="1200" dirty="0">
                          <a:solidFill>
                            <a:schemeClr val="tx1"/>
                          </a:solidFill>
                          <a:effectLst/>
                          <a:latin typeface="Meta Offc Pro" panose="020B0504030101020102" pitchFamily="34" charset="0"/>
                          <a:ea typeface="+mn-ea"/>
                          <a:cs typeface="+mn-cs"/>
                        </a:rPr>
                        <a:t> innovative potential </a:t>
                      </a:r>
                      <a:r>
                        <a:rPr lang="de-DE" sz="900" b="0" i="0" kern="1200" dirty="0" err="1">
                          <a:solidFill>
                            <a:schemeClr val="tx1"/>
                          </a:solidFill>
                          <a:effectLst/>
                          <a:latin typeface="Meta Offc Pro" panose="020B0504030101020102" pitchFamily="34" charset="0"/>
                          <a:ea typeface="+mn-ea"/>
                          <a:cs typeface="+mn-cs"/>
                        </a:rPr>
                        <a:t>precisely</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by</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drawing</a:t>
                      </a:r>
                      <a:r>
                        <a:rPr lang="de-DE" sz="900" b="0" i="0" kern="1200" dirty="0">
                          <a:solidFill>
                            <a:schemeClr val="tx1"/>
                          </a:solidFill>
                          <a:effectLst/>
                          <a:latin typeface="Meta Offc Pro" panose="020B0504030101020102" pitchFamily="34" charset="0"/>
                          <a:ea typeface="+mn-ea"/>
                          <a:cs typeface="+mn-cs"/>
                        </a:rPr>
                        <a:t> on </a:t>
                      </a:r>
                      <a:r>
                        <a:rPr lang="de-DE" sz="900" b="0" i="0" kern="1200" dirty="0" err="1">
                          <a:solidFill>
                            <a:schemeClr val="tx1"/>
                          </a:solidFill>
                          <a:effectLst/>
                          <a:latin typeface="Meta Offc Pro" panose="020B0504030101020102" pitchFamily="34" charset="0"/>
                          <a:ea typeface="+mn-ea"/>
                          <a:cs typeface="+mn-cs"/>
                        </a:rPr>
                        <a:t>their</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traditions</a:t>
                      </a:r>
                      <a:r>
                        <a:rPr lang="de-DE" sz="900" b="0" i="0" kern="1200" dirty="0">
                          <a:solidFill>
                            <a:schemeClr val="tx1"/>
                          </a:solidFill>
                          <a:effectLst/>
                          <a:latin typeface="Meta Offc Pro" panose="020B0504030101020102" pitchFamily="34" charset="0"/>
                          <a:ea typeface="+mn-ea"/>
                          <a:cs typeface="+mn-cs"/>
                        </a:rPr>
                        <a:t>. The </a:t>
                      </a:r>
                      <a:r>
                        <a:rPr lang="de-DE" sz="900" b="0" i="0" kern="1200" dirty="0" err="1">
                          <a:solidFill>
                            <a:schemeClr val="tx1"/>
                          </a:solidFill>
                          <a:effectLst/>
                          <a:latin typeface="Meta Offc Pro" panose="020B0504030101020102" pitchFamily="34" charset="0"/>
                          <a:ea typeface="+mn-ea"/>
                          <a:cs typeface="+mn-cs"/>
                        </a:rPr>
                        <a:t>research</a:t>
                      </a:r>
                      <a:r>
                        <a:rPr lang="de-DE" sz="900" b="0" i="0" kern="1200" dirty="0">
                          <a:solidFill>
                            <a:schemeClr val="tx1"/>
                          </a:solidFill>
                          <a:effectLst/>
                          <a:latin typeface="Meta Offc Pro" panose="020B0504030101020102" pitchFamily="34" charset="0"/>
                          <a:ea typeface="+mn-ea"/>
                          <a:cs typeface="+mn-cs"/>
                        </a:rPr>
                        <a:t> network </a:t>
                      </a:r>
                      <a:r>
                        <a:rPr lang="de-DE" sz="900" b="0" i="0" kern="1200" dirty="0" err="1">
                          <a:solidFill>
                            <a:schemeClr val="tx1"/>
                          </a:solidFill>
                          <a:effectLst/>
                          <a:latin typeface="Meta Offc Pro" panose="020B0504030101020102" pitchFamily="34" charset="0"/>
                          <a:ea typeface="+mn-ea"/>
                          <a:cs typeface="+mn-cs"/>
                        </a:rPr>
                        <a:t>is</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the</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largest</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of</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its</a:t>
                      </a:r>
                      <a:r>
                        <a:rPr lang="de-DE" sz="900" b="0" i="0" kern="120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kind</a:t>
                      </a:r>
                      <a:r>
                        <a:rPr lang="de-DE" sz="900" b="0" i="0" kern="1200" spc="20" baseline="0" dirty="0">
                          <a:solidFill>
                            <a:schemeClr val="tx1"/>
                          </a:solidFill>
                          <a:effectLst/>
                          <a:latin typeface="Meta Offc Pro" panose="020B0504030101020102" pitchFamily="34" charset="0"/>
                          <a:ea typeface="+mn-ea"/>
                          <a:cs typeface="+mn-cs"/>
                        </a:rPr>
                        <a:t> in Germany; and, </a:t>
                      </a:r>
                      <a:r>
                        <a:rPr lang="de-DE" sz="900" b="0" i="0" kern="1200" spc="20" baseline="0" dirty="0" err="1">
                          <a:solidFill>
                            <a:schemeClr val="tx1"/>
                          </a:solidFill>
                          <a:effectLst/>
                          <a:latin typeface="Meta Offc Pro" panose="020B0504030101020102" pitchFamily="34" charset="0"/>
                          <a:ea typeface="+mn-ea"/>
                          <a:cs typeface="+mn-cs"/>
                        </a:rPr>
                        <a:t>of</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the</a:t>
                      </a:r>
                      <a:r>
                        <a:rPr lang="de-DE" sz="900" b="0" i="0" kern="1200" spc="20" baseline="0" dirty="0">
                          <a:solidFill>
                            <a:schemeClr val="tx1"/>
                          </a:solidFill>
                          <a:effectLst/>
                          <a:latin typeface="Meta Offc Pro" panose="020B0504030101020102" pitchFamily="34" charset="0"/>
                          <a:ea typeface="+mn-ea"/>
                          <a:cs typeface="+mn-cs"/>
                        </a:rPr>
                        <a:t> Clusters </a:t>
                      </a:r>
                      <a:r>
                        <a:rPr lang="de-DE" sz="900" b="0" i="0" kern="1200" spc="20" baseline="0" dirty="0" err="1">
                          <a:solidFill>
                            <a:schemeClr val="tx1"/>
                          </a:solidFill>
                          <a:effectLst/>
                          <a:latin typeface="Meta Offc Pro" panose="020B0504030101020102" pitchFamily="34" charset="0"/>
                          <a:ea typeface="+mn-ea"/>
                          <a:cs typeface="+mn-cs"/>
                        </a:rPr>
                        <a:t>of</a:t>
                      </a:r>
                      <a:r>
                        <a:rPr lang="de-DE" sz="900" b="0" i="0" kern="1200" spc="20" baseline="0" dirty="0">
                          <a:solidFill>
                            <a:schemeClr val="tx1"/>
                          </a:solidFill>
                          <a:effectLst/>
                          <a:latin typeface="Meta Offc Pro" panose="020B0504030101020102" pitchFamily="34" charset="0"/>
                          <a:ea typeface="+mn-ea"/>
                          <a:cs typeface="+mn-cs"/>
                        </a:rPr>
                        <a:t> Excellence, </a:t>
                      </a:r>
                      <a:r>
                        <a:rPr lang="de-DE" sz="900" b="0" i="0" kern="1200" spc="20" baseline="0" dirty="0" err="1">
                          <a:solidFill>
                            <a:schemeClr val="tx1"/>
                          </a:solidFill>
                          <a:effectLst/>
                          <a:latin typeface="Meta Offc Pro" panose="020B0504030101020102" pitchFamily="34" charset="0"/>
                          <a:ea typeface="+mn-ea"/>
                          <a:cs typeface="+mn-cs"/>
                        </a:rPr>
                        <a:t>one</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spc="20" baseline="0" dirty="0" err="1">
                          <a:solidFill>
                            <a:schemeClr val="tx1"/>
                          </a:solidFill>
                          <a:effectLst/>
                          <a:latin typeface="Meta Offc Pro" panose="020B0504030101020102" pitchFamily="34" charset="0"/>
                          <a:ea typeface="+mn-ea"/>
                          <a:cs typeface="+mn-cs"/>
                        </a:rPr>
                        <a:t>of</a:t>
                      </a:r>
                      <a:r>
                        <a:rPr lang="de-DE" sz="900" b="0" i="0" kern="1200" spc="20" baseline="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the</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oldest</a:t>
                      </a:r>
                      <a:r>
                        <a:rPr lang="de-DE" sz="900" b="0" i="0" kern="1200" dirty="0">
                          <a:solidFill>
                            <a:schemeClr val="tx1"/>
                          </a:solidFill>
                          <a:effectLst/>
                          <a:latin typeface="Meta Offc Pro" panose="020B0504030101020102" pitchFamily="34" charset="0"/>
                          <a:ea typeface="+mn-ea"/>
                          <a:cs typeface="+mn-cs"/>
                        </a:rPr>
                        <a:t> and </a:t>
                      </a:r>
                      <a:r>
                        <a:rPr lang="de-DE" sz="900" b="0" i="0" kern="1200" dirty="0" err="1">
                          <a:solidFill>
                            <a:schemeClr val="tx1"/>
                          </a:solidFill>
                          <a:effectLst/>
                          <a:latin typeface="Meta Offc Pro" panose="020B0504030101020102" pitchFamily="34" charset="0"/>
                          <a:ea typeface="+mn-ea"/>
                          <a:cs typeface="+mn-cs"/>
                        </a:rPr>
                        <a:t>the</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only</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one</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to</a:t>
                      </a:r>
                      <a:r>
                        <a:rPr lang="de-DE" sz="900" b="0" i="0" kern="1200" dirty="0">
                          <a:solidFill>
                            <a:schemeClr val="tx1"/>
                          </a:solidFill>
                          <a:effectLst/>
                          <a:latin typeface="Meta Offc Pro" panose="020B0504030101020102" pitchFamily="34" charset="0"/>
                          <a:ea typeface="+mn-ea"/>
                          <a:cs typeface="+mn-cs"/>
                        </a:rPr>
                        <a:t> deal </a:t>
                      </a:r>
                      <a:r>
                        <a:rPr lang="de-DE" sz="900" b="0" i="0" kern="1200" dirty="0" err="1">
                          <a:solidFill>
                            <a:schemeClr val="tx1"/>
                          </a:solidFill>
                          <a:effectLst/>
                          <a:latin typeface="Meta Offc Pro" panose="020B0504030101020102" pitchFamily="34" charset="0"/>
                          <a:ea typeface="+mn-ea"/>
                          <a:cs typeface="+mn-cs"/>
                        </a:rPr>
                        <a:t>with</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the</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issue</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of</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religion</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It</a:t>
                      </a:r>
                      <a:r>
                        <a:rPr lang="de-DE" sz="900" b="0" i="0" kern="1200" dirty="0">
                          <a:solidFill>
                            <a:schemeClr val="tx1"/>
                          </a:solidFill>
                          <a:effectLst/>
                          <a:latin typeface="Meta Offc Pro" panose="020B0504030101020102" pitchFamily="34" charset="0"/>
                          <a:ea typeface="+mn-ea"/>
                          <a:cs typeface="+mn-cs"/>
                        </a:rPr>
                        <a:t> will </a:t>
                      </a:r>
                      <a:r>
                        <a:rPr lang="de-DE" sz="900" b="0" i="0" kern="1200" dirty="0" err="1">
                          <a:solidFill>
                            <a:schemeClr val="tx1"/>
                          </a:solidFill>
                          <a:effectLst/>
                          <a:latin typeface="Meta Offc Pro" panose="020B0504030101020102" pitchFamily="34" charset="0"/>
                          <a:ea typeface="+mn-ea"/>
                          <a:cs typeface="+mn-cs"/>
                        </a:rPr>
                        <a:t>receive</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funding</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of</a:t>
                      </a:r>
                      <a:r>
                        <a:rPr lang="de-DE" sz="900" b="0" i="0" kern="1200" dirty="0">
                          <a:solidFill>
                            <a:schemeClr val="tx1"/>
                          </a:solidFill>
                          <a:effectLst/>
                          <a:latin typeface="Meta Offc Pro" panose="020B0504030101020102" pitchFamily="34" charset="0"/>
                          <a:ea typeface="+mn-ea"/>
                          <a:cs typeface="+mn-cs"/>
                        </a:rPr>
                        <a:t> 31 </a:t>
                      </a:r>
                      <a:r>
                        <a:rPr lang="de-DE" sz="900" b="0" i="0" kern="1200" dirty="0" err="1">
                          <a:solidFill>
                            <a:schemeClr val="tx1"/>
                          </a:solidFill>
                          <a:effectLst/>
                          <a:latin typeface="Meta Offc Pro" panose="020B0504030101020102" pitchFamily="34" charset="0"/>
                          <a:ea typeface="+mn-ea"/>
                          <a:cs typeface="+mn-cs"/>
                        </a:rPr>
                        <a:t>million</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euros</a:t>
                      </a:r>
                      <a:r>
                        <a:rPr lang="de-DE" sz="900" b="0" i="0" kern="1200" dirty="0">
                          <a:solidFill>
                            <a:schemeClr val="tx1"/>
                          </a:solidFill>
                          <a:effectLst/>
                          <a:latin typeface="Meta Offc Pro" panose="020B0504030101020102" pitchFamily="34" charset="0"/>
                          <a:ea typeface="+mn-ea"/>
                          <a:cs typeface="+mn-cs"/>
                        </a:rPr>
                        <a:t> </a:t>
                      </a:r>
                      <a:r>
                        <a:rPr lang="de-DE" sz="900" b="0" i="0" kern="1200" dirty="0" err="1">
                          <a:solidFill>
                            <a:schemeClr val="tx1"/>
                          </a:solidFill>
                          <a:effectLst/>
                          <a:latin typeface="Meta Offc Pro" panose="020B0504030101020102" pitchFamily="34" charset="0"/>
                          <a:ea typeface="+mn-ea"/>
                          <a:cs typeface="+mn-cs"/>
                        </a:rPr>
                        <a:t>from</a:t>
                      </a:r>
                      <a:r>
                        <a:rPr lang="de-DE" sz="900" b="0" i="0" kern="1200" dirty="0">
                          <a:solidFill>
                            <a:schemeClr val="tx1"/>
                          </a:solidFill>
                          <a:effectLst/>
                          <a:latin typeface="Meta Offc Pro" panose="020B0504030101020102" pitchFamily="34" charset="0"/>
                          <a:ea typeface="+mn-ea"/>
                          <a:cs typeface="+mn-cs"/>
                        </a:rPr>
                        <a:t> 2019 </a:t>
                      </a:r>
                      <a:r>
                        <a:rPr lang="de-DE" sz="900" b="0" i="0" kern="1200" dirty="0" err="1">
                          <a:solidFill>
                            <a:schemeClr val="tx1"/>
                          </a:solidFill>
                          <a:effectLst/>
                          <a:latin typeface="Meta Offc Pro" panose="020B0504030101020102" pitchFamily="34" charset="0"/>
                          <a:ea typeface="+mn-ea"/>
                          <a:cs typeface="+mn-cs"/>
                        </a:rPr>
                        <a:t>to</a:t>
                      </a:r>
                      <a:r>
                        <a:rPr lang="de-DE" sz="900" b="0" i="0" kern="1200" dirty="0">
                          <a:solidFill>
                            <a:schemeClr val="tx1"/>
                          </a:solidFill>
                          <a:effectLst/>
                          <a:latin typeface="Meta Offc Pro" panose="020B0504030101020102" pitchFamily="34" charset="0"/>
                          <a:ea typeface="+mn-ea"/>
                          <a:cs typeface="+mn-cs"/>
                        </a:rPr>
                        <a:t> 2025.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4829363"/>
                  </a:ext>
                </a:extLst>
              </a:tr>
              <a:tr h="265038">
                <a:tc>
                  <a:txBody>
                    <a:bodyPr/>
                    <a:lstStyle/>
                    <a:p>
                      <a:endParaRPr lang="de-DE" sz="2000" kern="1200" dirty="0">
                        <a:solidFill>
                          <a:srgbClr val="343530"/>
                        </a:solidFill>
                        <a:effectLst/>
                        <a:latin typeface="Meta Offc Pro" panose="020B0504030101020102" pitchFamily="34" charset="0"/>
                        <a:ea typeface="+mn-ea"/>
                        <a:cs typeface="+mn-cs"/>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833639"/>
                  </a:ext>
                </a:extLst>
              </a:tr>
              <a:tr h="145771">
                <a:tc>
                  <a:txBody>
                    <a:bodyPr/>
                    <a:lstStyle/>
                    <a:p>
                      <a:r>
                        <a:rPr lang="de-DE" sz="1100" b="1" kern="1200" dirty="0" err="1">
                          <a:solidFill>
                            <a:srgbClr val="343530"/>
                          </a:solidFill>
                          <a:effectLst/>
                          <a:latin typeface="Meta SC Offc Pro" panose="020B0504030101020102" pitchFamily="34" charset="0"/>
                          <a:ea typeface="+mn-ea"/>
                          <a:cs typeface="+mn-cs"/>
                        </a:rPr>
                        <a:t>Organization</a:t>
                      </a:r>
                      <a:endParaRPr lang="de-DE" sz="1100" kern="1200" dirty="0">
                        <a:solidFill>
                          <a:srgbClr val="343530"/>
                        </a:solidFill>
                        <a:effectLst/>
                        <a:latin typeface="Meta SC Offc Pro" panose="020B0504030101020102" pitchFamily="34" charset="0"/>
                        <a:ea typeface="+mn-ea"/>
                        <a:cs typeface="+mn-cs"/>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2664631"/>
                  </a:ext>
                </a:extLst>
              </a:tr>
              <a:tr h="66260">
                <a:tc>
                  <a:txBody>
                    <a:bodyPr/>
                    <a:lstStyle/>
                    <a:p>
                      <a:pPr marL="0" marR="0" lvl="0" indent="0" algn="l" defTabSz="1036747" rtl="0" eaLnBrk="1" fontAlgn="auto" latinLnBrk="0" hangingPunct="1">
                        <a:lnSpc>
                          <a:spcPct val="100000"/>
                        </a:lnSpc>
                        <a:spcBef>
                          <a:spcPts val="0"/>
                        </a:spcBef>
                        <a:spcAft>
                          <a:spcPts val="0"/>
                        </a:spcAft>
                        <a:buClrTx/>
                        <a:buSzTx/>
                        <a:buFontTx/>
                        <a:buNone/>
                        <a:tabLst/>
                        <a:defRPr/>
                      </a:pPr>
                      <a:endParaRPr lang="de-DE" sz="500" b="1" dirty="0">
                        <a:solidFill>
                          <a:srgbClr val="343530"/>
                        </a:solidFill>
                        <a:latin typeface="Meta SC Offc Pro" panose="020B0504030101020102" pitchFamily="34" charset="0"/>
                        <a:cs typeface="MetaBold-Roman"/>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7945019"/>
                  </a:ext>
                </a:extLst>
              </a:tr>
              <a:tr h="719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b="1" i="0" kern="1200" dirty="0">
                          <a:solidFill>
                            <a:schemeClr val="tx1"/>
                          </a:solidFill>
                          <a:effectLst/>
                          <a:latin typeface="Meta Offc Pro" panose="020B0504030101020102" pitchFamily="34" charset="0"/>
                          <a:ea typeface="+mn-ea"/>
                          <a:cs typeface="+mn-cs"/>
                        </a:rPr>
                        <a:t>Cluster </a:t>
                      </a:r>
                      <a:r>
                        <a:rPr lang="de-DE" sz="900" b="1" i="0" kern="1200" dirty="0" err="1">
                          <a:solidFill>
                            <a:schemeClr val="tx1"/>
                          </a:solidFill>
                          <a:effectLst/>
                          <a:latin typeface="Meta Offc Pro" panose="020B0504030101020102" pitchFamily="34" charset="0"/>
                          <a:ea typeface="+mn-ea"/>
                          <a:cs typeface="+mn-cs"/>
                        </a:rPr>
                        <a:t>of</a:t>
                      </a:r>
                      <a:r>
                        <a:rPr lang="de-DE" sz="900" b="1" i="0" kern="1200" dirty="0">
                          <a:solidFill>
                            <a:schemeClr val="tx1"/>
                          </a:solidFill>
                          <a:effectLst/>
                          <a:latin typeface="Meta Offc Pro" panose="020B0504030101020102" pitchFamily="34" charset="0"/>
                          <a:ea typeface="+mn-ea"/>
                          <a:cs typeface="+mn-cs"/>
                        </a:rPr>
                        <a:t> Excellence ‘Religion and Politics’</a:t>
                      </a:r>
                      <a:endParaRPr lang="de-DE" sz="900" kern="1200" dirty="0">
                        <a:solidFill>
                          <a:srgbClr val="343530"/>
                        </a:solidFill>
                        <a:effectLst/>
                        <a:latin typeface="Meta Offc Pro" panose="020B0504030101020102" pitchFamily="34" charset="0"/>
                        <a:ea typeface="+mn-ea"/>
                        <a:cs typeface="+mn-cs"/>
                      </a:endParaRPr>
                    </a:p>
                    <a:p>
                      <a:r>
                        <a:rPr lang="de-DE" sz="900" kern="1200" dirty="0">
                          <a:solidFill>
                            <a:srgbClr val="343530"/>
                          </a:solidFill>
                          <a:effectLst/>
                          <a:latin typeface="Meta Offc Pro" panose="020B0504030101020102" pitchFamily="34" charset="0"/>
                          <a:ea typeface="+mn-ea"/>
                          <a:cs typeface="+mn-cs"/>
                        </a:rPr>
                        <a:t>Prof. Dr. Roland Ludger Scheel and Simon Hauke, M.A. </a:t>
                      </a:r>
                    </a:p>
                    <a:p>
                      <a:r>
                        <a:rPr lang="de-DE" sz="900" kern="1200" dirty="0">
                          <a:solidFill>
                            <a:srgbClr val="343530"/>
                          </a:solidFill>
                          <a:effectLst/>
                          <a:latin typeface="Meta Offc Pro" panose="020B0504030101020102" pitchFamily="34" charset="0"/>
                          <a:ea typeface="+mn-ea"/>
                          <a:cs typeface="+mn-cs"/>
                        </a:rPr>
                        <a:t>Phone: +49 251 83-32820 </a:t>
                      </a:r>
                    </a:p>
                    <a:p>
                      <a:r>
                        <a:rPr lang="de-DE" sz="900" kern="1200" dirty="0">
                          <a:solidFill>
                            <a:srgbClr val="343530"/>
                          </a:solidFill>
                          <a:effectLst/>
                          <a:latin typeface="Meta Offc Pro" panose="020B0504030101020102" pitchFamily="34" charset="0"/>
                          <a:ea typeface="+mn-ea"/>
                          <a:cs typeface="+mn-cs"/>
                        </a:rPr>
                        <a:t>rscheel@uni-muenster.de </a:t>
                      </a:r>
                    </a:p>
                    <a:p>
                      <a:r>
                        <a:rPr lang="de-DE" sz="900" kern="1200" dirty="0">
                          <a:solidFill>
                            <a:srgbClr val="343530"/>
                          </a:solidFill>
                          <a:effectLst/>
                          <a:latin typeface="Meta Offc Pro" panose="020B0504030101020102" pitchFamily="34" charset="0"/>
                          <a:ea typeface="+mn-ea"/>
                          <a:cs typeface="+mn-cs"/>
                        </a:rPr>
                        <a:t>Project A3-36 </a:t>
                      </a:r>
                      <a:r>
                        <a:rPr lang="de-DE" sz="900" kern="1200" dirty="0" err="1">
                          <a:solidFill>
                            <a:srgbClr val="343530"/>
                          </a:solidFill>
                          <a:effectLst/>
                          <a:latin typeface="Meta Offc Pro" panose="020B0504030101020102" pitchFamily="34" charset="0"/>
                          <a:ea typeface="+mn-ea"/>
                          <a:cs typeface="+mn-cs"/>
                        </a:rPr>
                        <a:t>of</a:t>
                      </a:r>
                      <a:r>
                        <a:rPr lang="de-DE" sz="900" kern="1200" dirty="0">
                          <a:solidFill>
                            <a:srgbClr val="343530"/>
                          </a:solidFill>
                          <a:effectLst/>
                          <a:latin typeface="Meta Offc Pro" panose="020B0504030101020102" pitchFamily="34" charset="0"/>
                          <a:ea typeface="+mn-ea"/>
                          <a:cs typeface="+mn-cs"/>
                        </a:rPr>
                        <a:t> </a:t>
                      </a:r>
                      <a:r>
                        <a:rPr lang="de-DE" sz="900" kern="1200" dirty="0" err="1">
                          <a:solidFill>
                            <a:srgbClr val="343530"/>
                          </a:solidFill>
                          <a:effectLst/>
                          <a:latin typeface="Meta Offc Pro" panose="020B0504030101020102" pitchFamily="34" charset="0"/>
                          <a:ea typeface="+mn-ea"/>
                          <a:cs typeface="+mn-cs"/>
                        </a:rPr>
                        <a:t>the</a:t>
                      </a:r>
                      <a:r>
                        <a:rPr lang="de-DE" sz="900" kern="1200" dirty="0">
                          <a:solidFill>
                            <a:srgbClr val="343530"/>
                          </a:solidFill>
                          <a:effectLst/>
                          <a:latin typeface="Meta Offc Pro" panose="020B0504030101020102" pitchFamily="34" charset="0"/>
                          <a:ea typeface="+mn-ea"/>
                          <a:cs typeface="+mn-cs"/>
                        </a:rPr>
                        <a:t> Cluster </a:t>
                      </a:r>
                      <a:r>
                        <a:rPr lang="de-DE" sz="900" kern="1200" dirty="0" err="1">
                          <a:solidFill>
                            <a:srgbClr val="343530"/>
                          </a:solidFill>
                          <a:effectLst/>
                          <a:latin typeface="Meta Offc Pro" panose="020B0504030101020102" pitchFamily="34" charset="0"/>
                          <a:ea typeface="+mn-ea"/>
                          <a:cs typeface="+mn-cs"/>
                        </a:rPr>
                        <a:t>of</a:t>
                      </a:r>
                      <a:r>
                        <a:rPr lang="de-DE" sz="900" kern="1200" dirty="0">
                          <a:solidFill>
                            <a:srgbClr val="343530"/>
                          </a:solidFill>
                          <a:effectLst/>
                          <a:latin typeface="Meta Offc Pro" panose="020B0504030101020102" pitchFamily="34" charset="0"/>
                          <a:ea typeface="+mn-ea"/>
                          <a:cs typeface="+mn-cs"/>
                        </a:rPr>
                        <a:t> Excellence: </a:t>
                      </a:r>
                      <a:r>
                        <a:rPr lang="en-US" sz="900" kern="1200" dirty="0">
                          <a:solidFill>
                            <a:srgbClr val="343530"/>
                          </a:solidFill>
                          <a:effectLst/>
                          <a:latin typeface="Meta Offc Pro" panose="020B0504030101020102" pitchFamily="34" charset="0"/>
                          <a:ea typeface="+mn-ea"/>
                          <a:cs typeface="+mn-cs"/>
                        </a:rPr>
                        <a:t>“</a:t>
                      </a:r>
                      <a:r>
                        <a:rPr lang="en-US" sz="900" kern="1200" dirty="0" err="1">
                          <a:solidFill>
                            <a:srgbClr val="343530"/>
                          </a:solidFill>
                          <a:effectLst/>
                          <a:latin typeface="Meta Offc Pro" panose="020B0504030101020102" pitchFamily="34" charset="0"/>
                          <a:ea typeface="+mn-ea"/>
                          <a:cs typeface="+mn-cs"/>
                        </a:rPr>
                        <a:t>Paganisations</a:t>
                      </a:r>
                      <a:r>
                        <a:rPr lang="en-US" sz="900" kern="1200" dirty="0">
                          <a:solidFill>
                            <a:srgbClr val="343530"/>
                          </a:solidFill>
                          <a:effectLst/>
                          <a:latin typeface="Meta Offc Pro" panose="020B0504030101020102" pitchFamily="34" charset="0"/>
                          <a:ea typeface="+mn-ea"/>
                          <a:cs typeface="+mn-cs"/>
                        </a:rPr>
                        <a:t>: </a:t>
                      </a:r>
                      <a:r>
                        <a:rPr lang="en-US" sz="900" kern="1200" dirty="0" err="1">
                          <a:solidFill>
                            <a:srgbClr val="343530"/>
                          </a:solidFill>
                          <a:effectLst/>
                          <a:latin typeface="Meta Offc Pro" panose="020B0504030101020102" pitchFamily="34" charset="0"/>
                          <a:ea typeface="+mn-ea"/>
                          <a:cs typeface="+mn-cs"/>
                        </a:rPr>
                        <a:t>Memorialised</a:t>
                      </a:r>
                      <a:r>
                        <a:rPr lang="en-US" sz="900" kern="1200" dirty="0">
                          <a:solidFill>
                            <a:srgbClr val="343530"/>
                          </a:solidFill>
                          <a:effectLst/>
                          <a:latin typeface="Meta Offc Pro" panose="020B0504030101020102" pitchFamily="34" charset="0"/>
                          <a:ea typeface="+mn-ea"/>
                          <a:cs typeface="+mn-cs"/>
                        </a:rPr>
                        <a:t> Paganism as an Element of Scandinavian and European Identities”</a:t>
                      </a:r>
                      <a:endParaRPr lang="de-DE" sz="900" kern="1200" dirty="0">
                        <a:solidFill>
                          <a:srgbClr val="343530"/>
                        </a:solidFill>
                        <a:effectLst/>
                        <a:latin typeface="Meta Offc Pro" panose="020B0504030101020102" pitchFamily="34" charset="0"/>
                        <a:ea typeface="+mn-ea"/>
                        <a:cs typeface="+mn-cs"/>
                      </a:endParaRPr>
                    </a:p>
                    <a:p>
                      <a:r>
                        <a:rPr lang="de-DE" sz="900" kern="1200" dirty="0">
                          <a:solidFill>
                            <a:srgbClr val="343530"/>
                          </a:solidFill>
                          <a:effectLst/>
                          <a:latin typeface="Meta Offc Pro" panose="020B0504030101020102" pitchFamily="34" charset="0"/>
                          <a:ea typeface="+mn-ea"/>
                          <a:cs typeface="+mn-cs"/>
                        </a:rPr>
                        <a:t>religionundpolitik@uni-muenster.de</a:t>
                      </a:r>
                    </a:p>
                    <a:p>
                      <a:r>
                        <a:rPr lang="de-DE" sz="900" kern="1200" dirty="0">
                          <a:solidFill>
                            <a:srgbClr val="343530"/>
                          </a:solidFill>
                          <a:effectLst/>
                          <a:latin typeface="Meta Offc Pro" panose="020B0504030101020102" pitchFamily="34" charset="0"/>
                          <a:ea typeface="+mn-ea"/>
                          <a:cs typeface="+mn-cs"/>
                        </a:rPr>
                        <a:t>     @religionundpolitik </a:t>
                      </a:r>
                    </a:p>
                    <a:p>
                      <a:r>
                        <a:rPr lang="de-DE" sz="900" b="1" kern="1200" dirty="0">
                          <a:solidFill>
                            <a:srgbClr val="343530"/>
                          </a:solidFill>
                          <a:effectLst/>
                          <a:latin typeface="Meta Offc Pro" panose="020B0504030101020102" pitchFamily="34" charset="0"/>
                          <a:ea typeface="+mn-ea"/>
                          <a:cs typeface="+mn-cs"/>
                        </a:rPr>
                        <a:t>www.religion-und-politik.de/en</a:t>
                      </a:r>
                    </a:p>
                    <a:p>
                      <a:endParaRPr lang="de-DE" sz="900" kern="1200" dirty="0">
                        <a:solidFill>
                          <a:srgbClr val="343530"/>
                        </a:solidFill>
                        <a:effectLst/>
                        <a:latin typeface="Meta Offc Pro" panose="020B0504030101020102" pitchFamily="34" charset="0"/>
                        <a:ea typeface="+mn-ea"/>
                        <a:cs typeface="+mn-cs"/>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593868"/>
                  </a:ext>
                </a:extLst>
              </a:tr>
              <a:tr h="0">
                <a:tc>
                  <a:txBody>
                    <a:bodyPr/>
                    <a:lstStyle/>
                    <a:p>
                      <a:endParaRPr lang="de-DE" sz="2000" b="0" dirty="0">
                        <a:solidFill>
                          <a:srgbClr val="343530"/>
                        </a:solidFill>
                        <a:latin typeface="Meta SC Offc Pro" panose="020B0504030101020102"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446098"/>
                  </a:ext>
                </a:extLst>
              </a:tr>
              <a:tr h="145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kern="1200" dirty="0">
                          <a:solidFill>
                            <a:srgbClr val="343530"/>
                          </a:solidFill>
                          <a:effectLst/>
                          <a:latin typeface="Meta SC Offc Pro" panose="020B0504030101020102" pitchFamily="34" charset="0"/>
                          <a:ea typeface="+mn-ea"/>
                          <a:cs typeface="+mn-cs"/>
                        </a:rPr>
                        <a:t>Location and </a:t>
                      </a:r>
                      <a:r>
                        <a:rPr lang="de-DE" sz="1100" b="1" kern="1200" dirty="0" err="1">
                          <a:solidFill>
                            <a:srgbClr val="343530"/>
                          </a:solidFill>
                          <a:effectLst/>
                          <a:latin typeface="Meta SC Offc Pro" panose="020B0504030101020102" pitchFamily="34" charset="0"/>
                          <a:ea typeface="+mn-ea"/>
                          <a:cs typeface="+mn-cs"/>
                        </a:rPr>
                        <a:t>registration</a:t>
                      </a:r>
                      <a:endParaRPr lang="de-DE" sz="1100" kern="1200" dirty="0">
                        <a:solidFill>
                          <a:srgbClr val="343530"/>
                        </a:solidFill>
                        <a:effectLst/>
                        <a:latin typeface="Meta SC Offc Pro" panose="020B0504030101020102" pitchFamily="34" charset="0"/>
                        <a:ea typeface="+mn-ea"/>
                        <a:cs typeface="+mn-cs"/>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3441481"/>
                  </a:ext>
                </a:extLst>
              </a:tr>
              <a:tr h="66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500" kern="1200" dirty="0">
                        <a:solidFill>
                          <a:srgbClr val="343530"/>
                        </a:solidFill>
                        <a:effectLst/>
                        <a:latin typeface="Meta Offc Pro" panose="020B0504030101020102" pitchFamily="34" charset="0"/>
                        <a:ea typeface="+mn-ea"/>
                        <a:cs typeface="+mn-cs"/>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90522"/>
                  </a:ext>
                </a:extLst>
              </a:tr>
              <a:tr h="596336">
                <a:tc>
                  <a:txBody>
                    <a:bodyPr/>
                    <a:lstStyle/>
                    <a:p>
                      <a:r>
                        <a:rPr lang="de-DE" sz="900" kern="1200" dirty="0">
                          <a:solidFill>
                            <a:srgbClr val="343530"/>
                          </a:solidFill>
                          <a:effectLst/>
                          <a:latin typeface="Meta Offc Pro" panose="020B0504030101020102"/>
                          <a:ea typeface="+mn-ea"/>
                          <a:cs typeface="+mn-cs"/>
                        </a:rPr>
                        <a:t>Cluster </a:t>
                      </a:r>
                      <a:r>
                        <a:rPr lang="de-DE" sz="900" kern="1200" dirty="0" err="1">
                          <a:solidFill>
                            <a:srgbClr val="343530"/>
                          </a:solidFill>
                          <a:effectLst/>
                          <a:latin typeface="Meta Offc Pro" panose="020B0504030101020102"/>
                          <a:ea typeface="+mn-ea"/>
                          <a:cs typeface="+mn-cs"/>
                        </a:rPr>
                        <a:t>of</a:t>
                      </a:r>
                      <a:r>
                        <a:rPr lang="de-DE" sz="900" kern="1200" dirty="0">
                          <a:solidFill>
                            <a:srgbClr val="343530"/>
                          </a:solidFill>
                          <a:effectLst/>
                          <a:latin typeface="Meta Offc Pro" panose="020B0504030101020102"/>
                          <a:ea typeface="+mn-ea"/>
                          <a:cs typeface="+mn-cs"/>
                        </a:rPr>
                        <a:t> Excellence </a:t>
                      </a:r>
                      <a:r>
                        <a:rPr lang="de-DE" sz="900" kern="1200" dirty="0" err="1">
                          <a:solidFill>
                            <a:srgbClr val="343530"/>
                          </a:solidFill>
                          <a:effectLst/>
                          <a:latin typeface="Meta Offc Pro" panose="020B0504030101020102"/>
                          <a:ea typeface="+mn-ea"/>
                          <a:cs typeface="+mn-cs"/>
                        </a:rPr>
                        <a:t>lecture</a:t>
                      </a:r>
                      <a:r>
                        <a:rPr lang="de-DE" sz="900" kern="1200" dirty="0">
                          <a:solidFill>
                            <a:srgbClr val="343530"/>
                          </a:solidFill>
                          <a:effectLst/>
                          <a:latin typeface="Meta Offc Pro" panose="020B0504030101020102"/>
                          <a:ea typeface="+mn-ea"/>
                          <a:cs typeface="+mn-cs"/>
                        </a:rPr>
                        <a:t> </a:t>
                      </a:r>
                      <a:r>
                        <a:rPr lang="de-DE" sz="900" kern="1200" dirty="0" err="1">
                          <a:solidFill>
                            <a:srgbClr val="343530"/>
                          </a:solidFill>
                          <a:effectLst/>
                          <a:latin typeface="Meta Offc Pro" panose="020B0504030101020102"/>
                          <a:ea typeface="+mn-ea"/>
                          <a:cs typeface="+mn-cs"/>
                        </a:rPr>
                        <a:t>theatre</a:t>
                      </a:r>
                      <a:r>
                        <a:rPr lang="de-DE" sz="900" kern="1200" dirty="0">
                          <a:solidFill>
                            <a:srgbClr val="343530"/>
                          </a:solidFill>
                          <a:effectLst/>
                          <a:latin typeface="Meta Offc Pro" panose="020B0504030101020102"/>
                          <a:ea typeface="+mn-ea"/>
                          <a:cs typeface="+mn-cs"/>
                        </a:rPr>
                        <a:t> </a:t>
                      </a:r>
                    </a:p>
                    <a:p>
                      <a:r>
                        <a:rPr lang="de-DE" sz="900" kern="1200" dirty="0">
                          <a:solidFill>
                            <a:srgbClr val="343530"/>
                          </a:solidFill>
                          <a:effectLst/>
                          <a:latin typeface="Meta Offc Pro" panose="020B0504030101020102"/>
                          <a:ea typeface="+mn-ea"/>
                          <a:cs typeface="+mn-cs"/>
                        </a:rPr>
                        <a:t>Room JO 101 (1st </a:t>
                      </a:r>
                      <a:r>
                        <a:rPr lang="de-DE" sz="900" kern="1200" dirty="0" err="1">
                          <a:solidFill>
                            <a:srgbClr val="343530"/>
                          </a:solidFill>
                          <a:effectLst/>
                          <a:latin typeface="Meta Offc Pro" panose="020B0504030101020102"/>
                          <a:ea typeface="+mn-ea"/>
                          <a:cs typeface="+mn-cs"/>
                        </a:rPr>
                        <a:t>floor</a:t>
                      </a:r>
                      <a:r>
                        <a:rPr lang="de-DE" sz="900" kern="1200" dirty="0">
                          <a:solidFill>
                            <a:srgbClr val="343530"/>
                          </a:solidFill>
                          <a:effectLst/>
                          <a:latin typeface="Meta Offc Pro" panose="020B0504030101020102"/>
                          <a:ea typeface="+mn-ea"/>
                          <a:cs typeface="+mn-cs"/>
                        </a:rPr>
                        <a:t>)</a:t>
                      </a:r>
                    </a:p>
                    <a:p>
                      <a:r>
                        <a:rPr lang="de-DE" sz="900" kern="1200" dirty="0">
                          <a:solidFill>
                            <a:srgbClr val="343530"/>
                          </a:solidFill>
                          <a:effectLst/>
                          <a:latin typeface="Meta Offc Pro" panose="020B0504030101020102"/>
                          <a:ea typeface="+mn-ea"/>
                          <a:cs typeface="+mn-cs"/>
                        </a:rPr>
                        <a:t>Johannisstraße 4, 48143 Münster</a:t>
                      </a:r>
                    </a:p>
                    <a:p>
                      <a:endParaRPr lang="de-DE" sz="900" kern="1200" dirty="0">
                        <a:solidFill>
                          <a:srgbClr val="343530"/>
                        </a:solidFill>
                        <a:effectLst/>
                        <a:latin typeface="Meta Offc Pro" panose="020B0504030101020102"/>
                        <a:ea typeface="+mn-ea"/>
                        <a:cs typeface="+mn-cs"/>
                      </a:endParaRPr>
                    </a:p>
                    <a:p>
                      <a:r>
                        <a:rPr lang="en-US" sz="900" kern="1200" dirty="0">
                          <a:solidFill>
                            <a:srgbClr val="343530"/>
                          </a:solidFill>
                          <a:effectLst/>
                          <a:latin typeface="Meta Offc Pro" panose="020B0504030101020102"/>
                          <a:ea typeface="+mn-ea"/>
                          <a:cs typeface="+mn-cs"/>
                        </a:rPr>
                        <a:t>We kindly ask for your registration until 24 October 2025 (skandinavistik@uni-muenster.de).</a:t>
                      </a:r>
                      <a:endParaRPr lang="de-DE" sz="900" kern="1200" dirty="0">
                        <a:solidFill>
                          <a:srgbClr val="343530"/>
                        </a:solidFill>
                        <a:effectLst/>
                        <a:latin typeface="Meta Offc Pro" panose="020B0504030101020102"/>
                        <a:ea typeface="+mn-ea"/>
                        <a:cs typeface="+mn-cs"/>
                      </a:endParaRPr>
                    </a:p>
                    <a:p>
                      <a:endParaRPr lang="de-DE" sz="900" kern="1200" dirty="0">
                        <a:solidFill>
                          <a:srgbClr val="343530"/>
                        </a:solidFill>
                        <a:effectLst/>
                        <a:latin typeface="Meta Offc Pro" panose="020B0504030101020102"/>
                        <a:ea typeface="+mn-ea"/>
                        <a:cs typeface="+mn-cs"/>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2263564"/>
                  </a:ext>
                </a:extLst>
              </a:tr>
            </a:tbl>
          </a:graphicData>
        </a:graphic>
      </p:graphicFrame>
      <p:sp>
        <p:nvSpPr>
          <p:cNvPr id="3" name="Textfeld 2">
            <a:extLst>
              <a:ext uri="{FF2B5EF4-FFF2-40B4-BE49-F238E27FC236}">
                <a16:creationId xmlns:a16="http://schemas.microsoft.com/office/drawing/2014/main" id="{5C0B7E9E-EAF0-2A2E-F570-6AB716D73422}"/>
              </a:ext>
            </a:extLst>
          </p:cNvPr>
          <p:cNvSpPr txBox="1"/>
          <p:nvPr/>
        </p:nvSpPr>
        <p:spPr>
          <a:xfrm>
            <a:off x="6872633" y="1752600"/>
            <a:ext cx="369332" cy="5133883"/>
          </a:xfrm>
          <a:prstGeom prst="rect">
            <a:avLst/>
          </a:prstGeom>
          <a:noFill/>
        </p:spPr>
        <p:txBody>
          <a:bodyPr vert="vert270" wrap="square" rtlCol="0">
            <a:spAutoFit/>
          </a:bodyPr>
          <a:lstStyle/>
          <a:p>
            <a:r>
              <a:rPr lang="de-DE" sz="600" dirty="0">
                <a:solidFill>
                  <a:schemeClr val="bg2">
                    <a:lumMod val="75000"/>
                  </a:schemeClr>
                </a:solidFill>
                <a:effectLst/>
                <a:latin typeface="Meta Offc Pro" panose="020B0504030101020102" pitchFamily="34" charset="0"/>
              </a:rPr>
              <a:t>Image:  </a:t>
            </a:r>
            <a:r>
              <a:rPr lang="en-US" sz="600" dirty="0">
                <a:solidFill>
                  <a:schemeClr val="bg2">
                    <a:lumMod val="75000"/>
                  </a:schemeClr>
                </a:solidFill>
                <a:effectLst/>
                <a:latin typeface="Meta Offc Pro" panose="020B0504030101020102" pitchFamily="34" charset="0"/>
              </a:rPr>
              <a:t>Olaus</a:t>
            </a:r>
            <a:r>
              <a:rPr lang="en-US" sz="600" dirty="0">
                <a:solidFill>
                  <a:schemeClr val="bg2">
                    <a:lumMod val="75000"/>
                  </a:schemeClr>
                </a:solidFill>
                <a:latin typeface="Meta Offc Pro" panose="020B0504030101020102" pitchFamily="34" charset="0"/>
              </a:rPr>
              <a:t> </a:t>
            </a:r>
            <a:r>
              <a:rPr lang="en-US" sz="600" dirty="0">
                <a:solidFill>
                  <a:schemeClr val="bg2">
                    <a:lumMod val="75000"/>
                  </a:schemeClr>
                </a:solidFill>
                <a:effectLst/>
                <a:latin typeface="Meta Offc Pro" panose="020B0504030101020102" pitchFamily="34" charset="0"/>
              </a:rPr>
              <a:t>Magnus</a:t>
            </a:r>
            <a:r>
              <a:rPr lang="en-US" sz="600" dirty="0">
                <a:solidFill>
                  <a:schemeClr val="bg2">
                    <a:lumMod val="75000"/>
                  </a:schemeClr>
                </a:solidFill>
                <a:latin typeface="Meta Offc Pro" panose="020B0504030101020102" pitchFamily="34" charset="0"/>
              </a:rPr>
              <a:t> </a:t>
            </a:r>
            <a:r>
              <a:rPr lang="en-US" sz="600" dirty="0">
                <a:solidFill>
                  <a:schemeClr val="bg2">
                    <a:lumMod val="75000"/>
                  </a:schemeClr>
                </a:solidFill>
                <a:effectLst/>
                <a:latin typeface="Meta Offc Pro" panose="020B0504030101020102" pitchFamily="34" charset="0"/>
              </a:rPr>
              <a:t>– On</a:t>
            </a:r>
            <a:r>
              <a:rPr lang="en-US" sz="600" dirty="0">
                <a:solidFill>
                  <a:schemeClr val="bg2">
                    <a:lumMod val="75000"/>
                  </a:schemeClr>
                </a:solidFill>
                <a:latin typeface="Meta Offc Pro" panose="020B0504030101020102" pitchFamily="34" charset="0"/>
              </a:rPr>
              <a:t> </a:t>
            </a:r>
            <a:r>
              <a:rPr lang="en-US" sz="600" dirty="0">
                <a:solidFill>
                  <a:schemeClr val="bg2">
                    <a:lumMod val="75000"/>
                  </a:schemeClr>
                </a:solidFill>
                <a:effectLst/>
                <a:latin typeface="Meta Offc Pro" panose="020B0504030101020102" pitchFamily="34" charset="0"/>
              </a:rPr>
              <a:t>the</a:t>
            </a:r>
            <a:r>
              <a:rPr lang="en-US" sz="600" dirty="0">
                <a:solidFill>
                  <a:schemeClr val="bg2">
                    <a:lumMod val="75000"/>
                  </a:schemeClr>
                </a:solidFill>
                <a:latin typeface="Meta Offc Pro" panose="020B0504030101020102" pitchFamily="34" charset="0"/>
              </a:rPr>
              <a:t> </a:t>
            </a:r>
            <a:r>
              <a:rPr lang="en-US" sz="600" dirty="0">
                <a:solidFill>
                  <a:schemeClr val="bg2">
                    <a:lumMod val="75000"/>
                  </a:schemeClr>
                </a:solidFill>
                <a:effectLst/>
                <a:latin typeface="Meta Offc Pro" panose="020B0504030101020102" pitchFamily="34" charset="0"/>
              </a:rPr>
              <a:t>three</a:t>
            </a:r>
            <a:r>
              <a:rPr lang="en-US" sz="600" dirty="0">
                <a:solidFill>
                  <a:schemeClr val="bg2">
                    <a:lumMod val="75000"/>
                  </a:schemeClr>
                </a:solidFill>
                <a:latin typeface="Meta Offc Pro" panose="020B0504030101020102" pitchFamily="34" charset="0"/>
              </a:rPr>
              <a:t> </a:t>
            </a:r>
            <a:r>
              <a:rPr lang="en-US" sz="600" dirty="0">
                <a:solidFill>
                  <a:schemeClr val="bg2">
                    <a:lumMod val="75000"/>
                  </a:schemeClr>
                </a:solidFill>
                <a:effectLst/>
                <a:latin typeface="Meta Offc Pro" panose="020B0504030101020102" pitchFamily="34" charset="0"/>
              </a:rPr>
              <a:t>Main</a:t>
            </a:r>
            <a:r>
              <a:rPr lang="en-US" sz="600" dirty="0">
                <a:solidFill>
                  <a:schemeClr val="bg2">
                    <a:lumMod val="75000"/>
                  </a:schemeClr>
                </a:solidFill>
                <a:latin typeface="Meta Offc Pro" panose="020B0504030101020102" pitchFamily="34" charset="0"/>
              </a:rPr>
              <a:t> </a:t>
            </a:r>
            <a:r>
              <a:rPr lang="en-US" sz="600" dirty="0">
                <a:solidFill>
                  <a:schemeClr val="bg2">
                    <a:lumMod val="75000"/>
                  </a:schemeClr>
                </a:solidFill>
                <a:effectLst/>
                <a:latin typeface="Meta Offc Pro" panose="020B0504030101020102" pitchFamily="34" charset="0"/>
              </a:rPr>
              <a:t>Gods</a:t>
            </a:r>
            <a:r>
              <a:rPr lang="en-US" sz="600" dirty="0">
                <a:solidFill>
                  <a:schemeClr val="bg2">
                    <a:lumMod val="75000"/>
                  </a:schemeClr>
                </a:solidFill>
                <a:latin typeface="Meta Offc Pro" panose="020B0504030101020102" pitchFamily="34" charset="0"/>
              </a:rPr>
              <a:t> </a:t>
            </a:r>
            <a:r>
              <a:rPr lang="en-US" sz="600" dirty="0">
                <a:solidFill>
                  <a:schemeClr val="bg2">
                    <a:lumMod val="75000"/>
                  </a:schemeClr>
                </a:solidFill>
                <a:effectLst/>
                <a:latin typeface="Meta Offc Pro" panose="020B0504030101020102" pitchFamily="34" charset="0"/>
              </a:rPr>
              <a:t>of</a:t>
            </a:r>
            <a:r>
              <a:rPr lang="en-US" sz="600" dirty="0">
                <a:solidFill>
                  <a:schemeClr val="bg2">
                    <a:lumMod val="75000"/>
                  </a:schemeClr>
                </a:solidFill>
                <a:latin typeface="Meta Offc Pro" panose="020B0504030101020102" pitchFamily="34" charset="0"/>
              </a:rPr>
              <a:t> </a:t>
            </a:r>
            <a:r>
              <a:rPr lang="en-US" sz="600" dirty="0">
                <a:solidFill>
                  <a:schemeClr val="bg2">
                    <a:lumMod val="75000"/>
                  </a:schemeClr>
                </a:solidFill>
                <a:effectLst/>
                <a:latin typeface="Meta Offc Pro" panose="020B0504030101020102" pitchFamily="34" charset="0"/>
              </a:rPr>
              <a:t>the</a:t>
            </a:r>
            <a:r>
              <a:rPr lang="en-US" sz="600" dirty="0">
                <a:solidFill>
                  <a:schemeClr val="bg2">
                    <a:lumMod val="75000"/>
                  </a:schemeClr>
                </a:solidFill>
                <a:latin typeface="Meta Offc Pro" panose="020B0504030101020102" pitchFamily="34" charset="0"/>
              </a:rPr>
              <a:t> </a:t>
            </a:r>
            <a:r>
              <a:rPr lang="en-US" sz="600" dirty="0" err="1">
                <a:solidFill>
                  <a:schemeClr val="bg2">
                    <a:lumMod val="75000"/>
                  </a:schemeClr>
                </a:solidFill>
                <a:effectLst/>
                <a:latin typeface="Meta Offc Pro" panose="020B0504030101020102" pitchFamily="34" charset="0"/>
              </a:rPr>
              <a:t>Geats</a:t>
            </a:r>
            <a:r>
              <a:rPr lang="en-US" sz="600" dirty="0">
                <a:solidFill>
                  <a:schemeClr val="bg2">
                    <a:lumMod val="75000"/>
                  </a:schemeClr>
                </a:solidFill>
                <a:latin typeface="Meta Offc Pro" panose="020B0504030101020102" pitchFamily="34" charset="0"/>
              </a:rPr>
              <a:t>. https://de.m.wikipedia.org/wiki/Datei:Olaus_Magnus_-_On_the_three_Main_Gods_of_the_Geats.jpg </a:t>
            </a:r>
            <a:endParaRPr lang="de-DE" sz="600" dirty="0">
              <a:solidFill>
                <a:srgbClr val="FF0000"/>
              </a:solidFill>
              <a:effectLst/>
              <a:latin typeface="Meta Offc Pro" panose="020B0504030101020102" pitchFamily="34" charset="0"/>
            </a:endParaRPr>
          </a:p>
        </p:txBody>
      </p:sp>
      <p:grpSp>
        <p:nvGrpSpPr>
          <p:cNvPr id="5" name="Gruppieren 4">
            <a:extLst>
              <a:ext uri="{FF2B5EF4-FFF2-40B4-BE49-F238E27FC236}">
                <a16:creationId xmlns:a16="http://schemas.microsoft.com/office/drawing/2014/main" id="{57EEB60A-9A9A-2496-CC83-4C49D0FD70CB}"/>
              </a:ext>
            </a:extLst>
          </p:cNvPr>
          <p:cNvGrpSpPr/>
          <p:nvPr/>
        </p:nvGrpSpPr>
        <p:grpSpPr>
          <a:xfrm>
            <a:off x="7149691" y="893238"/>
            <a:ext cx="3542122" cy="2515885"/>
            <a:chOff x="8297863" y="697271"/>
            <a:chExt cx="3554475" cy="2342858"/>
          </a:xfrm>
        </p:grpSpPr>
        <p:sp>
          <p:nvSpPr>
            <p:cNvPr id="6" name="Rechteck 5">
              <a:extLst>
                <a:ext uri="{FF2B5EF4-FFF2-40B4-BE49-F238E27FC236}">
                  <a16:creationId xmlns:a16="http://schemas.microsoft.com/office/drawing/2014/main" id="{238DBC76-B184-B4D2-4F14-5AE600835114}"/>
                </a:ext>
              </a:extLst>
            </p:cNvPr>
            <p:cNvSpPr/>
            <p:nvPr/>
          </p:nvSpPr>
          <p:spPr>
            <a:xfrm>
              <a:off x="8297863" y="697271"/>
              <a:ext cx="3554475" cy="2058697"/>
            </a:xfrm>
            <a:prstGeom prst="rect">
              <a:avLst/>
            </a:prstGeom>
            <a:solidFill>
              <a:srgbClr val="A4B1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Dreieck 6">
              <a:extLst>
                <a:ext uri="{FF2B5EF4-FFF2-40B4-BE49-F238E27FC236}">
                  <a16:creationId xmlns:a16="http://schemas.microsoft.com/office/drawing/2014/main" id="{DE48A761-088C-A1C1-C4FA-ACAB49DA1C65}"/>
                </a:ext>
              </a:extLst>
            </p:cNvPr>
            <p:cNvSpPr/>
            <p:nvPr userDrawn="1"/>
          </p:nvSpPr>
          <p:spPr>
            <a:xfrm rot="10800000">
              <a:off x="8801100" y="2755968"/>
              <a:ext cx="460065" cy="284161"/>
            </a:xfrm>
            <a:prstGeom prst="triangle">
              <a:avLst>
                <a:gd name="adj" fmla="val 50000"/>
              </a:avLst>
            </a:prstGeom>
            <a:solidFill>
              <a:srgbClr val="A4B1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aphicFrame>
        <p:nvGraphicFramePr>
          <p:cNvPr id="14" name="Tabelle 13">
            <a:extLst>
              <a:ext uri="{FF2B5EF4-FFF2-40B4-BE49-F238E27FC236}">
                <a16:creationId xmlns:a16="http://schemas.microsoft.com/office/drawing/2014/main" id="{644A0504-A3BF-1E37-52F0-9127ADA63BA9}"/>
              </a:ext>
            </a:extLst>
          </p:cNvPr>
          <p:cNvGraphicFramePr>
            <a:graphicFrameLocks noGrp="1"/>
          </p:cNvGraphicFramePr>
          <p:nvPr>
            <p:extLst>
              <p:ext uri="{D42A27DB-BD31-4B8C-83A1-F6EECF244321}">
                <p14:modId xmlns:p14="http://schemas.microsoft.com/office/powerpoint/2010/main" val="1086079627"/>
              </p:ext>
            </p:extLst>
          </p:nvPr>
        </p:nvGraphicFramePr>
        <p:xfrm>
          <a:off x="7401325" y="950387"/>
          <a:ext cx="3020613" cy="1902287"/>
        </p:xfrm>
        <a:graphic>
          <a:graphicData uri="http://schemas.openxmlformats.org/drawingml/2006/table">
            <a:tbl>
              <a:tblPr/>
              <a:tblGrid>
                <a:gridCol w="3020613">
                  <a:extLst>
                    <a:ext uri="{9D8B030D-6E8A-4147-A177-3AD203B41FA5}">
                      <a16:colId xmlns:a16="http://schemas.microsoft.com/office/drawing/2014/main" val="3459262261"/>
                    </a:ext>
                  </a:extLst>
                </a:gridCol>
              </a:tblGrid>
              <a:tr h="516463">
                <a:tc>
                  <a:txBody>
                    <a:bodyPr/>
                    <a:lstStyle/>
                    <a:p>
                      <a:pPr marL="0" marR="0" lvl="0" indent="0" algn="l" defTabSz="1069208" rtl="0" eaLnBrk="1" fontAlgn="auto" latinLnBrk="0" hangingPunct="1">
                        <a:lnSpc>
                          <a:spcPct val="100000"/>
                        </a:lnSpc>
                        <a:spcBef>
                          <a:spcPts val="0"/>
                        </a:spcBef>
                        <a:spcAft>
                          <a:spcPts val="0"/>
                        </a:spcAft>
                        <a:buClrTx/>
                        <a:buSzTx/>
                        <a:buFontTx/>
                        <a:buNone/>
                        <a:tabLst/>
                        <a:defRPr/>
                      </a:pPr>
                      <a:r>
                        <a:rPr lang="en-US" sz="1100" b="0" i="0" kern="1200" dirty="0">
                          <a:solidFill>
                            <a:schemeClr val="bg1"/>
                          </a:solidFill>
                          <a:effectLst/>
                          <a:latin typeface="Meta Offc Pro" panose="020B0504030101020102" pitchFamily="34" charset="0"/>
                          <a:ea typeface="+mn-ea"/>
                          <a:cs typeface="+mn-cs"/>
                        </a:rPr>
                        <a:t>International Conference of the </a:t>
                      </a:r>
                    </a:p>
                    <a:p>
                      <a:pPr marL="0" marR="0" lvl="0" indent="0" algn="l" defTabSz="1069208" rtl="0" eaLnBrk="1" fontAlgn="auto" latinLnBrk="0" hangingPunct="1">
                        <a:lnSpc>
                          <a:spcPct val="100000"/>
                        </a:lnSpc>
                        <a:spcBef>
                          <a:spcPts val="0"/>
                        </a:spcBef>
                        <a:spcAft>
                          <a:spcPts val="0"/>
                        </a:spcAft>
                        <a:buClrTx/>
                        <a:buSzTx/>
                        <a:buFontTx/>
                        <a:buNone/>
                        <a:tabLst/>
                        <a:defRPr/>
                      </a:pPr>
                      <a:r>
                        <a:rPr lang="en-US" sz="1100" b="0" i="0" kern="1200" dirty="0">
                          <a:solidFill>
                            <a:schemeClr val="bg1"/>
                          </a:solidFill>
                          <a:effectLst/>
                          <a:latin typeface="Meta Offc Pro" panose="020B0504030101020102" pitchFamily="34" charset="0"/>
                          <a:ea typeface="+mn-ea"/>
                          <a:cs typeface="+mn-cs"/>
                        </a:rPr>
                        <a:t>Cluster of Excellence “Religion and Politics” and the Institute for Scandinavian Studies</a:t>
                      </a:r>
                    </a:p>
                  </a:txBody>
                  <a:tcPr marL="0" marR="0" marT="0" marB="0">
                    <a:lnL w="12700" cmpd="sng">
                      <a:noFill/>
                      <a:prstDash val="solid"/>
                    </a:lnL>
                    <a:lnR w="12700" cmpd="sng">
                      <a:noFill/>
                      <a:prstDash val="solid"/>
                    </a:lnR>
                    <a:lnT w="12700" cmpd="sng">
                      <a:noFill/>
                      <a:prstDash val="solid"/>
                    </a:lnT>
                    <a:lnB w="9525" cap="flat" cmpd="sng" algn="ctr">
                      <a:noFill/>
                      <a:prstDash val="solid"/>
                      <a:round/>
                      <a:headEnd type="none" w="med" len="med"/>
                      <a:tailEnd type="none" w="med" len="med"/>
                    </a:lnB>
                    <a:noFill/>
                  </a:tcPr>
                </a:tc>
                <a:extLst>
                  <a:ext uri="{0D108BD9-81ED-4DB2-BD59-A6C34878D82A}">
                    <a16:rowId xmlns:a16="http://schemas.microsoft.com/office/drawing/2014/main" val="4140346119"/>
                  </a:ext>
                </a:extLst>
              </a:tr>
              <a:tr h="129017">
                <a:tc>
                  <a:txBody>
                    <a:bodyPr/>
                    <a:lstStyle/>
                    <a:p>
                      <a:endParaRPr lang="de-DE" sz="500" b="1" kern="1200" dirty="0">
                        <a:solidFill>
                          <a:schemeClr val="bg1"/>
                        </a:solidFill>
                        <a:effectLst/>
                        <a:latin typeface="Meta SC Offc Pro" panose="020B0504030101020102" pitchFamily="34" charset="0"/>
                        <a:ea typeface="+mn-ea"/>
                        <a:cs typeface="+mn-cs"/>
                      </a:endParaRPr>
                    </a:p>
                  </a:txBody>
                  <a:tcPr marL="28280" marR="28280" marT="14140" marB="14140">
                    <a:lnL w="12700" cmpd="sng">
                      <a:noFill/>
                      <a:prstDash val="solid"/>
                    </a:lnL>
                    <a:lnR w="12700" cmpd="sng">
                      <a:noFill/>
                      <a:prstDash val="soli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60494483"/>
                  </a:ext>
                </a:extLst>
              </a:tr>
              <a:tr h="309133">
                <a:tc>
                  <a:txBody>
                    <a:bodyPr/>
                    <a:lstStyle/>
                    <a:p>
                      <a:r>
                        <a:rPr lang="en-US" sz="1800" b="1" kern="1200" dirty="0">
                          <a:solidFill>
                            <a:schemeClr val="bg1"/>
                          </a:solidFill>
                          <a:effectLst/>
                          <a:latin typeface="Meta SC Offc Pro" panose="020B0504030101020102" pitchFamily="34" charset="0"/>
                          <a:ea typeface="+mn-ea"/>
                          <a:cs typeface="+mn-cs"/>
                        </a:rPr>
                        <a:t>Imagining Nordic Paganism</a:t>
                      </a:r>
                    </a:p>
                  </a:txBody>
                  <a:tcPr marL="28280" marR="28280" marT="14140" marB="14140">
                    <a:lnL w="12700" cmpd="sng">
                      <a:noFill/>
                      <a:prstDash val="solid"/>
                    </a:lnL>
                    <a:lnR w="12700" cmpd="sng">
                      <a:noFill/>
                      <a:prstDash val="soli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55823465"/>
                  </a:ext>
                </a:extLst>
              </a:tr>
              <a:tr h="123825">
                <a:tc>
                  <a:txBody>
                    <a:bodyPr/>
                    <a:lstStyle/>
                    <a:p>
                      <a:endParaRPr lang="de-DE" sz="500" b="0" i="0" kern="1200" dirty="0">
                        <a:solidFill>
                          <a:schemeClr val="bg1"/>
                        </a:solidFill>
                        <a:effectLst/>
                        <a:latin typeface="Meta Offc Pro" panose="020B0504030101020102" pitchFamily="34" charset="0"/>
                        <a:ea typeface="+mn-ea"/>
                        <a:cs typeface="+mn-cs"/>
                      </a:endParaRPr>
                    </a:p>
                  </a:txBody>
                  <a:tcPr marL="28280" marR="28280" marT="14140" marB="14140">
                    <a:lnL w="12700" cmpd="sng">
                      <a:noFill/>
                      <a:prstDash val="solid"/>
                    </a:lnL>
                    <a:lnR w="12700" cmpd="sng">
                      <a:noFill/>
                      <a:prstDash val="soli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000189"/>
                  </a:ext>
                </a:extLst>
              </a:tr>
              <a:tr h="823849">
                <a:tc>
                  <a:txBody>
                    <a:bodyPr/>
                    <a:lstStyle/>
                    <a:p>
                      <a:pPr marL="0" marR="0" lvl="0" indent="0" algn="l" defTabSz="888985"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eta Offc Pro" panose="020B0504030101020102" pitchFamily="34" charset="0"/>
                          <a:ea typeface="+mn-ea"/>
                          <a:cs typeface="+mn-cs"/>
                        </a:rPr>
                        <a:t>Cultural Memories and Scholarly Thought </a:t>
                      </a:r>
                      <a:br>
                        <a:rPr kumimoji="0" lang="en-US" sz="1100" b="0" i="0" u="none" strike="noStrike" kern="1200" cap="none" spc="0" normalizeH="0" baseline="0" noProof="0" dirty="0">
                          <a:ln>
                            <a:noFill/>
                          </a:ln>
                          <a:solidFill>
                            <a:prstClr val="white"/>
                          </a:solidFill>
                          <a:effectLst/>
                          <a:uLnTx/>
                          <a:uFillTx/>
                          <a:latin typeface="Meta Offc Pro" panose="020B0504030101020102" pitchFamily="34" charset="0"/>
                          <a:ea typeface="+mn-ea"/>
                          <a:cs typeface="+mn-cs"/>
                        </a:rPr>
                      </a:br>
                      <a:r>
                        <a:rPr kumimoji="0" lang="en-US" sz="1100" b="0" i="0" u="none" strike="noStrike" kern="1200" cap="none" spc="0" normalizeH="0" baseline="0" noProof="0" dirty="0">
                          <a:ln>
                            <a:noFill/>
                          </a:ln>
                          <a:solidFill>
                            <a:prstClr val="white"/>
                          </a:solidFill>
                          <a:effectLst/>
                          <a:uLnTx/>
                          <a:uFillTx/>
                          <a:latin typeface="Meta Offc Pro" panose="020B0504030101020102" pitchFamily="34" charset="0"/>
                          <a:ea typeface="+mn-ea"/>
                          <a:cs typeface="+mn-cs"/>
                        </a:rPr>
                        <a:t>since the Middle Ages</a:t>
                      </a:r>
                      <a:endParaRPr kumimoji="0" lang="de-DE" sz="1100" b="0" i="0" u="none" strike="noStrike" kern="1200" cap="none" spc="0" normalizeH="0" baseline="0" noProof="0" dirty="0">
                        <a:ln>
                          <a:noFill/>
                        </a:ln>
                        <a:solidFill>
                          <a:prstClr val="white"/>
                        </a:solidFill>
                        <a:effectLst/>
                        <a:uLnTx/>
                        <a:uFillTx/>
                        <a:latin typeface="Meta Offc Pro" panose="020B0504030101020102" pitchFamily="34" charset="0"/>
                        <a:ea typeface="+mn-ea"/>
                        <a:cs typeface="+mn-cs"/>
                      </a:endParaRPr>
                    </a:p>
                    <a:p>
                      <a:pPr>
                        <a:lnSpc>
                          <a:spcPct val="150000"/>
                        </a:lnSpc>
                      </a:pPr>
                      <a:r>
                        <a:rPr lang="de-DE" sz="1100" b="1" i="0" kern="1200" spc="-10" baseline="0" dirty="0">
                          <a:solidFill>
                            <a:schemeClr val="bg1"/>
                          </a:solidFill>
                          <a:effectLst/>
                          <a:latin typeface="Meta Offc Pro" panose="020B0504030101020102" pitchFamily="34" charset="0"/>
                          <a:ea typeface="+mn-ea"/>
                          <a:cs typeface="+mn-cs"/>
                        </a:rPr>
                        <a:t>6-7 November 2025</a:t>
                      </a:r>
                      <a:endParaRPr lang="de-DE" sz="1100" kern="1200" spc="-20" baseline="0" dirty="0">
                        <a:solidFill>
                          <a:schemeClr val="bg1"/>
                        </a:solidFill>
                        <a:effectLst/>
                        <a:latin typeface="Meta Offc Pro" panose="020B0504030101020102" pitchFamily="34" charset="0"/>
                        <a:ea typeface="+mn-ea"/>
                        <a:cs typeface="+mn-cs"/>
                      </a:endParaRPr>
                    </a:p>
                  </a:txBody>
                  <a:tcPr marL="28280" marR="28280" marT="14140" marB="14140">
                    <a:lnL w="12700" cmpd="sng">
                      <a:noFill/>
                      <a:prstDash val="solid"/>
                    </a:lnL>
                    <a:lnR w="12700" cmpd="sng">
                      <a:noFill/>
                      <a:prstDash val="soli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254311"/>
                  </a:ext>
                </a:extLst>
              </a:tr>
            </a:tbl>
          </a:graphicData>
        </a:graphic>
      </p:graphicFrame>
      <p:pic>
        <p:nvPicPr>
          <p:cNvPr id="18" name="Grafik 17">
            <a:extLst>
              <a:ext uri="{FF2B5EF4-FFF2-40B4-BE49-F238E27FC236}">
                <a16:creationId xmlns:a16="http://schemas.microsoft.com/office/drawing/2014/main" id="{18B99C6E-80CF-7755-EEAF-4F6746DB15AF}"/>
              </a:ext>
            </a:extLst>
          </p:cNvPr>
          <p:cNvPicPr>
            <a:picLocks noChangeAspect="1"/>
          </p:cNvPicPr>
          <p:nvPr/>
        </p:nvPicPr>
        <p:blipFill>
          <a:blip r:embed="rId3"/>
          <a:stretch>
            <a:fillRect/>
          </a:stretch>
        </p:blipFill>
        <p:spPr>
          <a:xfrm>
            <a:off x="3787711" y="4102639"/>
            <a:ext cx="113028" cy="113028"/>
          </a:xfrm>
          <a:prstGeom prst="rect">
            <a:avLst/>
          </a:prstGeom>
        </p:spPr>
      </p:pic>
      <p:pic>
        <p:nvPicPr>
          <p:cNvPr id="9" name="Grafik 8">
            <a:extLst>
              <a:ext uri="{FF2B5EF4-FFF2-40B4-BE49-F238E27FC236}">
                <a16:creationId xmlns:a16="http://schemas.microsoft.com/office/drawing/2014/main" id="{0D6ABA5B-04F7-16A7-DFEF-9913B8EAB934}"/>
              </a:ext>
            </a:extLst>
          </p:cNvPr>
          <p:cNvPicPr>
            <a:picLocks noChangeAspect="1"/>
          </p:cNvPicPr>
          <p:nvPr/>
        </p:nvPicPr>
        <p:blipFill>
          <a:blip r:embed="rId4"/>
          <a:stretch>
            <a:fillRect/>
          </a:stretch>
        </p:blipFill>
        <p:spPr>
          <a:xfrm>
            <a:off x="7167934" y="4150551"/>
            <a:ext cx="3523879" cy="1626406"/>
          </a:xfrm>
          <a:prstGeom prst="rect">
            <a:avLst/>
          </a:prstGeom>
        </p:spPr>
      </p:pic>
      <p:pic>
        <p:nvPicPr>
          <p:cNvPr id="10" name="Grafik 9">
            <a:extLst>
              <a:ext uri="{FF2B5EF4-FFF2-40B4-BE49-F238E27FC236}">
                <a16:creationId xmlns:a16="http://schemas.microsoft.com/office/drawing/2014/main" id="{ACE3069A-F713-882D-D6B7-850F83EEEB48}"/>
              </a:ext>
            </a:extLst>
          </p:cNvPr>
          <p:cNvPicPr>
            <a:picLocks noChangeAspect="1"/>
          </p:cNvPicPr>
          <p:nvPr/>
        </p:nvPicPr>
        <p:blipFill>
          <a:blip r:embed="rId5"/>
          <a:stretch>
            <a:fillRect/>
          </a:stretch>
        </p:blipFill>
        <p:spPr>
          <a:xfrm>
            <a:off x="3787711" y="6295123"/>
            <a:ext cx="1745497" cy="384352"/>
          </a:xfrm>
          <a:prstGeom prst="rect">
            <a:avLst/>
          </a:prstGeom>
        </p:spPr>
      </p:pic>
      <p:graphicFrame>
        <p:nvGraphicFramePr>
          <p:cNvPr id="4" name="Tabelle 3">
            <a:extLst>
              <a:ext uri="{FF2B5EF4-FFF2-40B4-BE49-F238E27FC236}">
                <a16:creationId xmlns:a16="http://schemas.microsoft.com/office/drawing/2014/main" id="{80844530-F2D1-9C83-C0A4-9D88FF10ECC0}"/>
              </a:ext>
            </a:extLst>
          </p:cNvPr>
          <p:cNvGraphicFramePr>
            <a:graphicFrameLocks noGrp="1"/>
          </p:cNvGraphicFramePr>
          <p:nvPr>
            <p:extLst>
              <p:ext uri="{D42A27DB-BD31-4B8C-83A1-F6EECF244321}">
                <p14:modId xmlns:p14="http://schemas.microsoft.com/office/powerpoint/2010/main" val="2945325695"/>
              </p:ext>
            </p:extLst>
          </p:nvPr>
        </p:nvGraphicFramePr>
        <p:xfrm>
          <a:off x="269875" y="262840"/>
          <a:ext cx="3024189" cy="5770314"/>
        </p:xfrm>
        <a:graphic>
          <a:graphicData uri="http://schemas.openxmlformats.org/drawingml/2006/table">
            <a:tbl>
              <a:tblPr/>
              <a:tblGrid>
                <a:gridCol w="3024189">
                  <a:extLst>
                    <a:ext uri="{9D8B030D-6E8A-4147-A177-3AD203B41FA5}">
                      <a16:colId xmlns:a16="http://schemas.microsoft.com/office/drawing/2014/main" val="3795634608"/>
                    </a:ext>
                  </a:extLst>
                </a:gridCol>
              </a:tblGrid>
              <a:tr h="61610">
                <a:tc>
                  <a:txBody>
                    <a:bodyPr/>
                    <a:lstStyle/>
                    <a:p>
                      <a:pPr marL="0" marR="0" lvl="0" indent="0" algn="l" defTabSz="1036747" rtl="0" eaLnBrk="1" fontAlgn="auto" latinLnBrk="0" hangingPunct="1">
                        <a:lnSpc>
                          <a:spcPct val="100000"/>
                        </a:lnSpc>
                        <a:spcBef>
                          <a:spcPts val="0"/>
                        </a:spcBef>
                        <a:spcAft>
                          <a:spcPts val="0"/>
                        </a:spcAft>
                        <a:buClrTx/>
                        <a:buSzTx/>
                        <a:buFontTx/>
                        <a:buNone/>
                        <a:tabLst/>
                        <a:defRPr/>
                      </a:pPr>
                      <a:r>
                        <a:rPr lang="de-DE" sz="1100" b="1" dirty="0" err="1">
                          <a:solidFill>
                            <a:srgbClr val="343530"/>
                          </a:solidFill>
                          <a:latin typeface="Meta SC Offc Pro" panose="020B0504030101020102" pitchFamily="34" charset="0"/>
                          <a:cs typeface="MetaBold-Roman"/>
                        </a:rPr>
                        <a:t>Imagining</a:t>
                      </a:r>
                      <a:r>
                        <a:rPr lang="de-DE" sz="1100" b="1" dirty="0">
                          <a:solidFill>
                            <a:srgbClr val="343530"/>
                          </a:solidFill>
                          <a:latin typeface="Meta SC Offc Pro" panose="020B0504030101020102" pitchFamily="34" charset="0"/>
                          <a:cs typeface="MetaBold-Roman"/>
                        </a:rPr>
                        <a:t> Nordic </a:t>
                      </a:r>
                      <a:r>
                        <a:rPr lang="de-DE" sz="1100" b="1" dirty="0" err="1">
                          <a:solidFill>
                            <a:srgbClr val="343530"/>
                          </a:solidFill>
                          <a:latin typeface="Meta SC Offc Pro" panose="020B0504030101020102" pitchFamily="34" charset="0"/>
                          <a:cs typeface="MetaBold-Roman"/>
                        </a:rPr>
                        <a:t>Paganism</a:t>
                      </a:r>
                      <a:endParaRPr lang="de-DE" sz="1100" b="1" dirty="0">
                        <a:solidFill>
                          <a:srgbClr val="343530"/>
                        </a:solidFill>
                        <a:latin typeface="Meta SC Offc Pro" panose="020B0504030101020102" pitchFamily="34" charset="0"/>
                        <a:cs typeface="MetaBold-Roman"/>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8482454"/>
                  </a:ext>
                </a:extLst>
              </a:tr>
              <a:tr h="81198">
                <a:tc>
                  <a:txBody>
                    <a:bodyPr/>
                    <a:lstStyle/>
                    <a:p>
                      <a:pPr marL="0" marR="0" lvl="0" indent="0" algn="l" defTabSz="1036747" rtl="0" eaLnBrk="1" fontAlgn="auto" latinLnBrk="0" hangingPunct="1">
                        <a:lnSpc>
                          <a:spcPct val="100000"/>
                        </a:lnSpc>
                        <a:spcBef>
                          <a:spcPts val="0"/>
                        </a:spcBef>
                        <a:spcAft>
                          <a:spcPts val="0"/>
                        </a:spcAft>
                        <a:buClrTx/>
                        <a:buSzTx/>
                        <a:buFontTx/>
                        <a:buNone/>
                        <a:tabLst/>
                        <a:defRPr/>
                      </a:pPr>
                      <a:endParaRPr lang="de-DE" sz="500" b="1" dirty="0">
                        <a:solidFill>
                          <a:srgbClr val="343530"/>
                        </a:solidFill>
                        <a:latin typeface="Meta SC Offc Pro" panose="020B0504030101020102" pitchFamily="34" charset="0"/>
                        <a:cs typeface="MetaBold-Roman"/>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955487328"/>
                  </a:ext>
                </a:extLst>
              </a:tr>
              <a:tr h="5521476">
                <a:tc>
                  <a:txBody>
                    <a:bodyPr/>
                    <a:lstStyle/>
                    <a:p>
                      <a:r>
                        <a:rPr lang="en-US" sz="900" kern="1200" dirty="0">
                          <a:solidFill>
                            <a:srgbClr val="343530"/>
                          </a:solidFill>
                          <a:effectLst/>
                          <a:latin typeface="Meta Offc Pro" panose="020B0504030101020102" pitchFamily="34" charset="0"/>
                          <a:ea typeface="+mn-ea"/>
                          <a:cs typeface="+mn-cs"/>
                        </a:rPr>
                        <a:t>Scandinavian Pre-Christian religion has been an eminently productive part of identity constructions for numerous social groups from the 13th century until the present day. This conference brings together researchers from several countries and various disciplines in order to investigate why, by which means and to what ends diverse recipients at different times engaged in identitarian recourse to a religion that is accessible only from spatially or temporally external perspectives in the extant source material. In doing so, the conference encompasses a diachronic dimension, asking how subsequent processes of reception interrelate and how later acts of reception engage with notions of paganism established earlier in the history of reception. Furthermore, it aims at a synchronic layer, placing specific reception processes in the socio-political contexts and preconditions of their time. </a:t>
                      </a:r>
                    </a:p>
                    <a:p>
                      <a:endParaRPr lang="en-US" sz="900" kern="1200" dirty="0">
                        <a:solidFill>
                          <a:srgbClr val="343530"/>
                        </a:solidFill>
                        <a:effectLst/>
                        <a:latin typeface="Meta Offc Pro" panose="020B0504030101020102" pitchFamily="34" charset="0"/>
                        <a:ea typeface="+mn-ea"/>
                        <a:cs typeface="+mn-cs"/>
                      </a:endParaRPr>
                    </a:p>
                    <a:p>
                      <a:r>
                        <a:rPr lang="en-US" sz="900" kern="1200" dirty="0">
                          <a:solidFill>
                            <a:srgbClr val="343530"/>
                          </a:solidFill>
                          <a:effectLst/>
                          <a:latin typeface="Meta Offc Pro" panose="020B0504030101020102" pitchFamily="34" charset="0"/>
                          <a:ea typeface="+mn-ea"/>
                          <a:cs typeface="+mn-cs"/>
                        </a:rPr>
                        <a:t>The contributions address a wide array of topics connected to the reception of pre-Christian religion in the North and beyond, such as the relation between gender and paganism, its connectivity to certain media, the spatial dimension of its reception, and, not least, identitarian recourses to paganism in historiography and the history of the discipline. Thus, turning to some particularly salient aspects of the reception history of paganism from the Middle Ages until recent times, the contributions aim at facilitating a better understanding of its special viability for identity constructions attested to by countless examples from eight centuries of imagining Nordic paganism.</a:t>
                      </a:r>
                      <a:endParaRPr lang="de-DE" sz="900" kern="1200" dirty="0">
                        <a:solidFill>
                          <a:srgbClr val="343530"/>
                        </a:solidFill>
                        <a:effectLst/>
                        <a:latin typeface="Meta Offc Pro" panose="020B0504030101020102" pitchFamily="34" charset="0"/>
                        <a:ea typeface="+mn-ea"/>
                        <a:cs typeface="+mn-cs"/>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4829363"/>
                  </a:ext>
                </a:extLst>
              </a:tr>
            </a:tbl>
          </a:graphicData>
        </a:graphic>
      </p:graphicFrame>
    </p:spTree>
    <p:extLst>
      <p:ext uri="{BB962C8B-B14F-4D97-AF65-F5344CB8AC3E}">
        <p14:creationId xmlns:p14="http://schemas.microsoft.com/office/powerpoint/2010/main" val="177130982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71D8D3E4-562A-B868-1168-48E9B9B5BBEE}"/>
              </a:ext>
            </a:extLst>
          </p:cNvPr>
          <p:cNvSpPr txBox="1"/>
          <p:nvPr/>
        </p:nvSpPr>
        <p:spPr>
          <a:xfrm>
            <a:off x="277675" y="522702"/>
            <a:ext cx="3185905" cy="6740307"/>
          </a:xfrm>
          <a:prstGeom prst="rect">
            <a:avLst/>
          </a:prstGeom>
          <a:noFill/>
        </p:spPr>
        <p:txBody>
          <a:bodyPr wrap="square" rtlCol="0">
            <a:spAutoFit/>
          </a:bodyPr>
          <a:lstStyle/>
          <a:p>
            <a:r>
              <a:rPr lang="de-DE" sz="900" b="1" dirty="0" err="1">
                <a:solidFill>
                  <a:srgbClr val="A4B10F"/>
                </a:solidFill>
                <a:latin typeface="Meta Offc Pro" panose="020B0504030101020102" pitchFamily="34" charset="0"/>
              </a:rPr>
              <a:t>Thursday</a:t>
            </a:r>
            <a:r>
              <a:rPr lang="de-DE" sz="900" b="1" dirty="0">
                <a:solidFill>
                  <a:srgbClr val="A4B10F"/>
                </a:solidFill>
                <a:effectLst/>
                <a:latin typeface="Meta Offc Pro" panose="020B0504030101020102" pitchFamily="34" charset="0"/>
              </a:rPr>
              <a:t>, 6 November 2025</a:t>
            </a:r>
            <a:endParaRPr lang="de-DE" sz="900" dirty="0">
              <a:solidFill>
                <a:srgbClr val="A4B10F"/>
              </a:solidFill>
              <a:effectLst/>
              <a:latin typeface="Meta Offc Pro" panose="020B0504030101020102" pitchFamily="34" charset="0"/>
            </a:endParaRPr>
          </a:p>
          <a:p>
            <a:br>
              <a:rPr lang="de-DE" sz="900" dirty="0">
                <a:solidFill>
                  <a:srgbClr val="343530"/>
                </a:solidFill>
                <a:effectLst/>
                <a:latin typeface="Meta Offc Pro" panose="020B0504030101020102" pitchFamily="34" charset="0"/>
              </a:rPr>
            </a:br>
            <a:r>
              <a:rPr lang="de-DE" sz="900" dirty="0">
                <a:solidFill>
                  <a:srgbClr val="343530"/>
                </a:solidFill>
                <a:latin typeface="Meta Offc Pro" panose="020B0504030101020102" pitchFamily="34" charset="0"/>
              </a:rPr>
              <a:t>08:30 </a:t>
            </a:r>
            <a:endParaRPr lang="de-DE" sz="900" dirty="0">
              <a:solidFill>
                <a:srgbClr val="343530"/>
              </a:solidFill>
              <a:effectLst/>
              <a:latin typeface="Meta Offc Pro" panose="020B0504030101020102" pitchFamily="34" charset="0"/>
            </a:endParaRPr>
          </a:p>
          <a:p>
            <a:r>
              <a:rPr lang="de-DE" sz="900" b="1" dirty="0">
                <a:solidFill>
                  <a:srgbClr val="343530"/>
                </a:solidFill>
                <a:latin typeface="Meta Offc Pro" panose="020B0504030101020102" pitchFamily="34" charset="0"/>
              </a:rPr>
              <a:t>Registration </a:t>
            </a:r>
            <a:endParaRPr lang="de-DE" sz="900" dirty="0">
              <a:solidFill>
                <a:srgbClr val="343530"/>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effectLst/>
                <a:latin typeface="Meta Offc Pro" panose="020B0504030101020102" pitchFamily="34" charset="0"/>
              </a:rPr>
              <a:t>09:00</a:t>
            </a:r>
            <a:r>
              <a:rPr lang="de-DE" sz="900" dirty="0">
                <a:solidFill>
                  <a:srgbClr val="343530"/>
                </a:solidFill>
                <a:latin typeface="Meta Offc Pro" panose="020B0504030101020102" pitchFamily="34" charset="0"/>
              </a:rPr>
              <a:t>–</a:t>
            </a:r>
            <a:r>
              <a:rPr lang="de-DE" sz="900" dirty="0">
                <a:solidFill>
                  <a:srgbClr val="343530"/>
                </a:solidFill>
                <a:effectLst/>
                <a:latin typeface="Meta Offc Pro" panose="020B0504030101020102" pitchFamily="34" charset="0"/>
              </a:rPr>
              <a:t>09:30</a:t>
            </a:r>
          </a:p>
          <a:p>
            <a:r>
              <a:rPr lang="de-DE" sz="900" b="1" dirty="0">
                <a:solidFill>
                  <a:srgbClr val="343530"/>
                </a:solidFill>
                <a:effectLst/>
                <a:latin typeface="Meta Offc Pro" panose="020B0504030101020102" pitchFamily="34" charset="0"/>
              </a:rPr>
              <a:t>Welcome and </a:t>
            </a:r>
            <a:r>
              <a:rPr lang="de-DE" sz="900" b="1" dirty="0" err="1">
                <a:solidFill>
                  <a:srgbClr val="343530"/>
                </a:solidFill>
                <a:effectLst/>
                <a:latin typeface="Meta Offc Pro" panose="020B0504030101020102" pitchFamily="34" charset="0"/>
              </a:rPr>
              <a:t>Introduction</a:t>
            </a:r>
            <a:r>
              <a:rPr lang="de-DE" sz="900" b="1" dirty="0">
                <a:solidFill>
                  <a:srgbClr val="343530"/>
                </a:solidFill>
                <a:effectLst/>
                <a:latin typeface="Meta Offc Pro" panose="020B0504030101020102" pitchFamily="34" charset="0"/>
              </a:rPr>
              <a:t> </a:t>
            </a:r>
          </a:p>
          <a:p>
            <a:r>
              <a:rPr lang="de-DE" sz="900" dirty="0">
                <a:solidFill>
                  <a:srgbClr val="343530"/>
                </a:solidFill>
                <a:latin typeface="Meta Offc Pro" panose="020B0504030101020102" pitchFamily="34" charset="0"/>
              </a:rPr>
              <a:t>Roland Scheel and Simon Hauke, Münster </a:t>
            </a:r>
            <a:endParaRPr lang="de-DE" sz="900" dirty="0">
              <a:solidFill>
                <a:srgbClr val="343530"/>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09:30–10:15</a:t>
            </a:r>
            <a:r>
              <a:rPr lang="de-DE" sz="900" dirty="0">
                <a:solidFill>
                  <a:srgbClr val="343530"/>
                </a:solidFill>
                <a:effectLst/>
                <a:latin typeface="Meta Offc Pro" panose="020B0504030101020102" pitchFamily="34" charset="0"/>
              </a:rPr>
              <a:t> </a:t>
            </a:r>
          </a:p>
          <a:p>
            <a:r>
              <a:rPr lang="en-US" sz="900" b="1" dirty="0">
                <a:solidFill>
                  <a:srgbClr val="343530"/>
                </a:solidFill>
                <a:effectLst/>
                <a:latin typeface="Meta Offc Pro" panose="020B0504030101020102" pitchFamily="34" charset="0"/>
              </a:rPr>
              <a:t>The Blind One in the Forest: Viability as a Guiding Principle in Constructions of the Pagan North </a:t>
            </a:r>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Simon Hauke, Münster </a:t>
            </a:r>
          </a:p>
          <a:p>
            <a:endParaRPr lang="de-DE" sz="900" dirty="0">
              <a:solidFill>
                <a:srgbClr val="343530"/>
              </a:solidFill>
              <a:effectLst/>
              <a:latin typeface="Meta Offc Pro" panose="020B0504030101020102" pitchFamily="34" charset="0"/>
            </a:endParaRPr>
          </a:p>
          <a:p>
            <a:r>
              <a:rPr lang="de-DE" sz="900" dirty="0">
                <a:solidFill>
                  <a:srgbClr val="A4B10F"/>
                </a:solidFill>
                <a:latin typeface="Meta Offc Pro" panose="020B0504030101020102" pitchFamily="34" charset="0"/>
              </a:rPr>
              <a:t>Media and Pagan-Christian </a:t>
            </a:r>
            <a:r>
              <a:rPr lang="de-DE" sz="900" dirty="0" err="1">
                <a:solidFill>
                  <a:srgbClr val="A4B10F"/>
                </a:solidFill>
                <a:latin typeface="Meta Offc Pro" panose="020B0504030101020102" pitchFamily="34" charset="0"/>
              </a:rPr>
              <a:t>Dichotomies</a:t>
            </a:r>
            <a:r>
              <a:rPr lang="de-DE" sz="900" dirty="0">
                <a:solidFill>
                  <a:srgbClr val="A4B10F"/>
                </a:solidFill>
                <a:latin typeface="Meta Offc Pro" panose="020B0504030101020102" pitchFamily="34" charset="0"/>
              </a:rPr>
              <a:t> </a:t>
            </a:r>
            <a:endParaRPr lang="de-DE" sz="900" dirty="0">
              <a:solidFill>
                <a:srgbClr val="A4B10F"/>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10:15–11:00</a:t>
            </a:r>
            <a:endParaRPr lang="de-DE" sz="900" dirty="0">
              <a:solidFill>
                <a:srgbClr val="343530"/>
              </a:solidFill>
              <a:effectLst/>
              <a:latin typeface="Meta Offc Pro" panose="020B0504030101020102" pitchFamily="34" charset="0"/>
            </a:endParaRPr>
          </a:p>
          <a:p>
            <a:r>
              <a:rPr lang="en-US" sz="900" b="1" dirty="0">
                <a:solidFill>
                  <a:srgbClr val="343530"/>
                </a:solidFill>
                <a:effectLst/>
                <a:latin typeface="Meta Offc Pro" panose="020B0504030101020102" pitchFamily="34" charset="0"/>
              </a:rPr>
              <a:t>Who’s Afraid of the </a:t>
            </a:r>
            <a:r>
              <a:rPr lang="en-US" sz="900" b="1" i="1" dirty="0" err="1">
                <a:solidFill>
                  <a:srgbClr val="343530"/>
                </a:solidFill>
                <a:effectLst/>
                <a:latin typeface="Meta Offc Pro" panose="020B0504030101020102" pitchFamily="34" charset="0"/>
              </a:rPr>
              <a:t>Fuþorc</a:t>
            </a:r>
            <a:r>
              <a:rPr lang="en-US" sz="900" b="1" dirty="0">
                <a:solidFill>
                  <a:srgbClr val="343530"/>
                </a:solidFill>
                <a:effectLst/>
                <a:latin typeface="Meta Offc Pro" panose="020B0504030101020102" pitchFamily="34" charset="0"/>
              </a:rPr>
              <a:t>? The Challenge the Old English Runes Pose to Present-Day Conceptions of Nordic Paganism </a:t>
            </a:r>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Kerstin Majewski, Bochum </a:t>
            </a:r>
            <a:endParaRPr lang="de-DE" sz="900" dirty="0">
              <a:solidFill>
                <a:srgbClr val="343530"/>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11:00–11.30</a:t>
            </a:r>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Coffee </a:t>
            </a:r>
            <a:endParaRPr lang="de-DE" sz="900" dirty="0">
              <a:solidFill>
                <a:srgbClr val="A4B10F"/>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11:30–12:15</a:t>
            </a:r>
            <a:endParaRPr lang="de-DE" sz="900" dirty="0">
              <a:solidFill>
                <a:srgbClr val="343530"/>
              </a:solidFill>
              <a:effectLst/>
              <a:latin typeface="Meta Offc Pro" panose="020B0504030101020102" pitchFamily="34" charset="0"/>
            </a:endParaRPr>
          </a:p>
          <a:p>
            <a:r>
              <a:rPr lang="en-US" sz="900" b="1" dirty="0">
                <a:solidFill>
                  <a:srgbClr val="343530"/>
                </a:solidFill>
                <a:effectLst/>
                <a:latin typeface="Meta Offc Pro" panose="020B0504030101020102" pitchFamily="34" charset="0"/>
              </a:rPr>
              <a:t>Runes and Paganism: An ad hoc Created Binomial </a:t>
            </a:r>
            <a:r>
              <a:rPr lang="de-DE" sz="900" b="1" dirty="0">
                <a:solidFill>
                  <a:srgbClr val="343530"/>
                </a:solidFill>
                <a:effectLst/>
                <a:latin typeface="Meta Offc Pro" panose="020B0504030101020102" pitchFamily="34" charset="0"/>
              </a:rPr>
              <a:t> </a:t>
            </a:r>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Alessia Bauer, Paris </a:t>
            </a:r>
            <a:endParaRPr lang="de-DE" sz="900" dirty="0">
              <a:solidFill>
                <a:srgbClr val="343530"/>
              </a:solidFill>
              <a:effectLst/>
              <a:latin typeface="Meta Offc Pro" panose="020B0504030101020102" pitchFamily="34" charset="0"/>
            </a:endParaRPr>
          </a:p>
          <a:p>
            <a:endParaRPr lang="de-DE" sz="900" dirty="0">
              <a:solidFill>
                <a:srgbClr val="343530"/>
              </a:solidFill>
              <a:latin typeface="Meta Offc Pro" panose="020B0504030101020102" pitchFamily="34" charset="0"/>
            </a:endParaRPr>
          </a:p>
          <a:p>
            <a:r>
              <a:rPr lang="de-DE" sz="900" dirty="0">
                <a:solidFill>
                  <a:srgbClr val="343530"/>
                </a:solidFill>
                <a:effectLst/>
                <a:latin typeface="Meta Offc Pro" panose="020B0504030101020102" pitchFamily="34" charset="0"/>
              </a:rPr>
              <a:t>12:15</a:t>
            </a:r>
            <a:r>
              <a:rPr lang="de-DE" sz="900" dirty="0">
                <a:solidFill>
                  <a:srgbClr val="343530"/>
                </a:solidFill>
                <a:latin typeface="Meta Offc Pro" panose="020B0504030101020102" pitchFamily="34" charset="0"/>
              </a:rPr>
              <a:t>–</a:t>
            </a:r>
            <a:r>
              <a:rPr lang="de-DE" sz="900" dirty="0">
                <a:solidFill>
                  <a:srgbClr val="343530"/>
                </a:solidFill>
                <a:effectLst/>
                <a:latin typeface="Meta Offc Pro" panose="020B0504030101020102" pitchFamily="34" charset="0"/>
              </a:rPr>
              <a:t>13:00  </a:t>
            </a:r>
          </a:p>
          <a:p>
            <a:r>
              <a:rPr lang="en-US" sz="900" b="1" dirty="0">
                <a:solidFill>
                  <a:srgbClr val="343530"/>
                </a:solidFill>
                <a:effectLst/>
                <a:latin typeface="Meta Offc Pro" panose="020B0504030101020102" pitchFamily="34" charset="0"/>
              </a:rPr>
              <a:t>The Eddas as Neopagan Bible? A Diachronic Approach to a</a:t>
            </a:r>
          </a:p>
          <a:p>
            <a:r>
              <a:rPr lang="en-US" sz="900" b="1" dirty="0">
                <a:solidFill>
                  <a:srgbClr val="343530"/>
                </a:solidFill>
                <a:effectLst/>
                <a:latin typeface="Meta Offc Pro" panose="020B0504030101020102" pitchFamily="34" charset="0"/>
              </a:rPr>
              <a:t>Pagan-Christian Equation </a:t>
            </a:r>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Lukas </a:t>
            </a:r>
            <a:r>
              <a:rPr lang="de-DE" sz="900" dirty="0" err="1">
                <a:solidFill>
                  <a:srgbClr val="343530"/>
                </a:solidFill>
                <a:latin typeface="Meta Offc Pro" panose="020B0504030101020102" pitchFamily="34" charset="0"/>
              </a:rPr>
              <a:t>Rösli</a:t>
            </a:r>
            <a:r>
              <a:rPr lang="de-DE" sz="900" dirty="0">
                <a:solidFill>
                  <a:srgbClr val="343530"/>
                </a:solidFill>
                <a:latin typeface="Meta Offc Pro" panose="020B0504030101020102" pitchFamily="34" charset="0"/>
              </a:rPr>
              <a:t>, Berlin </a:t>
            </a:r>
            <a:endParaRPr lang="de-DE" sz="900" dirty="0">
              <a:solidFill>
                <a:srgbClr val="343530"/>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13:00–14:30</a:t>
            </a:r>
          </a:p>
          <a:p>
            <a:r>
              <a:rPr lang="de-DE" sz="900" dirty="0">
                <a:solidFill>
                  <a:srgbClr val="343530"/>
                </a:solidFill>
                <a:effectLst/>
                <a:latin typeface="Meta Offc Pro" panose="020B0504030101020102" pitchFamily="34" charset="0"/>
              </a:rPr>
              <a:t>Lunch  </a:t>
            </a: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14:30–15:15</a:t>
            </a:r>
            <a:endParaRPr lang="de-DE" sz="900" dirty="0">
              <a:solidFill>
                <a:srgbClr val="343530"/>
              </a:solidFill>
              <a:effectLst/>
              <a:latin typeface="Meta Offc Pro" panose="020B0504030101020102" pitchFamily="34" charset="0"/>
            </a:endParaRPr>
          </a:p>
          <a:p>
            <a:r>
              <a:rPr lang="en-US" sz="900" b="1" dirty="0">
                <a:solidFill>
                  <a:srgbClr val="343530"/>
                </a:solidFill>
                <a:effectLst/>
                <a:latin typeface="Meta Offc Pro" panose="020B0504030101020102" pitchFamily="34" charset="0"/>
              </a:rPr>
              <a:t>Shifting Attitudes to Pre-Christian Myth: The Case of </a:t>
            </a:r>
            <a:r>
              <a:rPr lang="en-US" sz="900" b="1" dirty="0" err="1">
                <a:solidFill>
                  <a:srgbClr val="343530"/>
                </a:solidFill>
                <a:effectLst/>
                <a:latin typeface="Meta Offc Pro" panose="020B0504030101020102" pitchFamily="34" charset="0"/>
              </a:rPr>
              <a:t>Þórr’s</a:t>
            </a:r>
            <a:endParaRPr lang="en-US" sz="900" b="1" dirty="0">
              <a:solidFill>
                <a:srgbClr val="343530"/>
              </a:solidFill>
              <a:effectLst/>
              <a:latin typeface="Meta Offc Pro" panose="020B0504030101020102" pitchFamily="34" charset="0"/>
            </a:endParaRPr>
          </a:p>
          <a:p>
            <a:r>
              <a:rPr lang="en-US" sz="900" b="1" dirty="0">
                <a:solidFill>
                  <a:srgbClr val="343530"/>
                </a:solidFill>
                <a:effectLst/>
                <a:latin typeface="Meta Offc Pro" panose="020B0504030101020102" pitchFamily="34" charset="0"/>
              </a:rPr>
              <a:t>Journey to </a:t>
            </a:r>
            <a:r>
              <a:rPr lang="en-US" sz="900" b="1" dirty="0" err="1">
                <a:solidFill>
                  <a:srgbClr val="343530"/>
                </a:solidFill>
                <a:effectLst/>
                <a:latin typeface="Meta Offc Pro" panose="020B0504030101020102" pitchFamily="34" charset="0"/>
              </a:rPr>
              <a:t>Geirrøðr</a:t>
            </a:r>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Tom Grant, Utrecht </a:t>
            </a:r>
          </a:p>
          <a:p>
            <a:endParaRPr lang="de-DE" sz="900" dirty="0">
              <a:solidFill>
                <a:srgbClr val="343530"/>
              </a:solidFill>
              <a:effectLst/>
              <a:latin typeface="Meta Offc Pro" panose="020B0504030101020102" pitchFamily="34" charset="0"/>
            </a:endParaRPr>
          </a:p>
          <a:p>
            <a:r>
              <a:rPr lang="en-US" sz="900" dirty="0">
                <a:solidFill>
                  <a:srgbClr val="343530"/>
                </a:solidFill>
                <a:latin typeface="Meta Offc Pro" panose="020B0504030101020102" pitchFamily="34" charset="0"/>
              </a:rPr>
              <a:t>15:15</a:t>
            </a:r>
            <a:r>
              <a:rPr lang="de-DE" sz="900" dirty="0">
                <a:solidFill>
                  <a:srgbClr val="343530"/>
                </a:solidFill>
                <a:latin typeface="Meta Offc Pro" panose="020B0504030101020102" pitchFamily="34" charset="0"/>
              </a:rPr>
              <a:t>–</a:t>
            </a:r>
            <a:r>
              <a:rPr lang="en-US" sz="900" dirty="0">
                <a:solidFill>
                  <a:srgbClr val="343530"/>
                </a:solidFill>
                <a:latin typeface="Meta Offc Pro" panose="020B0504030101020102" pitchFamily="34" charset="0"/>
              </a:rPr>
              <a:t>16:00</a:t>
            </a:r>
          </a:p>
          <a:p>
            <a:r>
              <a:rPr lang="en-US" sz="900" b="1" dirty="0">
                <a:solidFill>
                  <a:srgbClr val="343530"/>
                </a:solidFill>
                <a:latin typeface="Meta Offc Pro" panose="020B0504030101020102" pitchFamily="34" charset="0"/>
              </a:rPr>
              <a:t>Gods in the </a:t>
            </a:r>
            <a:r>
              <a:rPr lang="en-US" sz="900" b="1" i="1" dirty="0" err="1">
                <a:solidFill>
                  <a:srgbClr val="343530"/>
                </a:solidFill>
                <a:latin typeface="Meta Offc Pro" panose="020B0504030101020102" pitchFamily="34" charset="0"/>
              </a:rPr>
              <a:t>Heliand</a:t>
            </a:r>
            <a:r>
              <a:rPr lang="en-US" sz="900" b="1" dirty="0">
                <a:solidFill>
                  <a:srgbClr val="343530"/>
                </a:solidFill>
                <a:latin typeface="Meta Offc Pro" panose="020B0504030101020102" pitchFamily="34" charset="0"/>
              </a:rPr>
              <a:t>: Paganization of a Carolingian Time Christian Text</a:t>
            </a:r>
          </a:p>
          <a:p>
            <a:r>
              <a:rPr lang="en-US" sz="900" dirty="0">
                <a:solidFill>
                  <a:srgbClr val="343530"/>
                </a:solidFill>
                <a:latin typeface="Meta Offc Pro" panose="020B0504030101020102" pitchFamily="34" charset="0"/>
              </a:rPr>
              <a:t>Heike </a:t>
            </a:r>
            <a:r>
              <a:rPr lang="en-US" sz="900" dirty="0" err="1">
                <a:solidFill>
                  <a:srgbClr val="343530"/>
                </a:solidFill>
                <a:latin typeface="Meta Offc Pro" panose="020B0504030101020102" pitchFamily="34" charset="0"/>
              </a:rPr>
              <a:t>Sahm</a:t>
            </a:r>
            <a:r>
              <a:rPr lang="en-US" sz="900" dirty="0">
                <a:solidFill>
                  <a:srgbClr val="343530"/>
                </a:solidFill>
                <a:latin typeface="Meta Offc Pro" panose="020B0504030101020102" pitchFamily="34" charset="0"/>
              </a:rPr>
              <a:t>, Göttingen </a:t>
            </a:r>
          </a:p>
          <a:p>
            <a:endParaRPr lang="de-DE" sz="900" dirty="0">
              <a:solidFill>
                <a:srgbClr val="343530"/>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p:txBody>
      </p:sp>
      <p:sp>
        <p:nvSpPr>
          <p:cNvPr id="7" name="Textfeld 6">
            <a:extLst>
              <a:ext uri="{FF2B5EF4-FFF2-40B4-BE49-F238E27FC236}">
                <a16:creationId xmlns:a16="http://schemas.microsoft.com/office/drawing/2014/main" id="{B6104C3C-6F61-6BD0-5DF5-6111F62E3923}"/>
              </a:ext>
            </a:extLst>
          </p:cNvPr>
          <p:cNvSpPr txBox="1"/>
          <p:nvPr/>
        </p:nvSpPr>
        <p:spPr>
          <a:xfrm>
            <a:off x="3833813" y="520105"/>
            <a:ext cx="2827475" cy="6463308"/>
          </a:xfrm>
          <a:prstGeom prst="rect">
            <a:avLst/>
          </a:prstGeom>
          <a:noFill/>
        </p:spPr>
        <p:txBody>
          <a:bodyPr wrap="square" rtlCol="0">
            <a:spAutoFit/>
          </a:bodyPr>
          <a:lstStyle/>
          <a:p>
            <a:r>
              <a:rPr lang="de-DE" sz="900" dirty="0">
                <a:solidFill>
                  <a:srgbClr val="343530"/>
                </a:solidFill>
                <a:latin typeface="Meta Offc Pro" panose="020B0504030101020102" pitchFamily="34" charset="0"/>
              </a:rPr>
              <a:t>16:00–16:30</a:t>
            </a:r>
          </a:p>
          <a:p>
            <a:r>
              <a:rPr lang="de-DE" sz="900" dirty="0">
                <a:solidFill>
                  <a:srgbClr val="343530"/>
                </a:solidFill>
                <a:effectLst/>
                <a:latin typeface="Meta Offc Pro" panose="020B0504030101020102" pitchFamily="34" charset="0"/>
              </a:rPr>
              <a:t>Coffee </a:t>
            </a:r>
          </a:p>
          <a:p>
            <a:endParaRPr lang="de-DE" sz="900" dirty="0">
              <a:solidFill>
                <a:srgbClr val="A4B10F"/>
              </a:solidFill>
              <a:effectLst/>
              <a:latin typeface="Meta Offc Pro" panose="020B0504030101020102" pitchFamily="34" charset="0"/>
            </a:endParaRPr>
          </a:p>
          <a:p>
            <a:r>
              <a:rPr lang="de-DE" sz="900" dirty="0">
                <a:solidFill>
                  <a:srgbClr val="A4B10F"/>
                </a:solidFill>
                <a:latin typeface="Meta Offc Pro" panose="020B0504030101020102" pitchFamily="34" charset="0"/>
              </a:rPr>
              <a:t>Space, </a:t>
            </a:r>
            <a:r>
              <a:rPr lang="de-DE" sz="900" dirty="0" err="1">
                <a:solidFill>
                  <a:srgbClr val="A4B10F"/>
                </a:solidFill>
                <a:latin typeface="Meta Offc Pro" panose="020B0504030101020102" pitchFamily="34" charset="0"/>
              </a:rPr>
              <a:t>Social</a:t>
            </a:r>
            <a:r>
              <a:rPr lang="de-DE" sz="900" dirty="0">
                <a:solidFill>
                  <a:srgbClr val="A4B10F"/>
                </a:solidFill>
                <a:latin typeface="Meta Offc Pro" panose="020B0504030101020102" pitchFamily="34" charset="0"/>
              </a:rPr>
              <a:t> Groups, and </a:t>
            </a:r>
            <a:r>
              <a:rPr lang="de-DE" sz="900" dirty="0" err="1">
                <a:solidFill>
                  <a:srgbClr val="A4B10F"/>
                </a:solidFill>
                <a:latin typeface="Meta Offc Pro" panose="020B0504030101020102" pitchFamily="34" charset="0"/>
              </a:rPr>
              <a:t>the</a:t>
            </a:r>
            <a:r>
              <a:rPr lang="de-DE" sz="900" dirty="0">
                <a:solidFill>
                  <a:srgbClr val="A4B10F"/>
                </a:solidFill>
                <a:latin typeface="Meta Offc Pro" panose="020B0504030101020102" pitchFamily="34" charset="0"/>
              </a:rPr>
              <a:t> Nation </a:t>
            </a:r>
            <a:endParaRPr lang="de-DE" sz="900" dirty="0">
              <a:solidFill>
                <a:srgbClr val="A4B10F"/>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16:30–17:15</a:t>
            </a:r>
            <a:endParaRPr lang="de-DE" sz="900" dirty="0">
              <a:solidFill>
                <a:srgbClr val="343530"/>
              </a:solidFill>
              <a:effectLst/>
              <a:latin typeface="Meta Offc Pro" panose="020B0504030101020102" pitchFamily="34" charset="0"/>
            </a:endParaRPr>
          </a:p>
          <a:p>
            <a:r>
              <a:rPr lang="en-US" sz="900" b="1" dirty="0" err="1">
                <a:solidFill>
                  <a:srgbClr val="343530"/>
                </a:solidFill>
                <a:effectLst/>
                <a:latin typeface="Meta Offc Pro" panose="020B0504030101020102" pitchFamily="34" charset="0"/>
              </a:rPr>
              <a:t>Paganitas</a:t>
            </a:r>
            <a:r>
              <a:rPr lang="en-US" sz="900" b="1" dirty="0">
                <a:solidFill>
                  <a:srgbClr val="343530"/>
                </a:solidFill>
                <a:effectLst/>
                <a:latin typeface="Meta Offc Pro" panose="020B0504030101020102" pitchFamily="34" charset="0"/>
              </a:rPr>
              <a:t>, </a:t>
            </a:r>
            <a:r>
              <a:rPr lang="en-US" sz="900" b="1" dirty="0" err="1">
                <a:solidFill>
                  <a:srgbClr val="343530"/>
                </a:solidFill>
                <a:effectLst/>
                <a:latin typeface="Meta Offc Pro" panose="020B0504030101020102" pitchFamily="34" charset="0"/>
              </a:rPr>
              <a:t>Urbanitas</a:t>
            </a:r>
            <a:r>
              <a:rPr lang="en-US" sz="900" b="1" dirty="0">
                <a:solidFill>
                  <a:srgbClr val="343530"/>
                </a:solidFill>
                <a:effectLst/>
                <a:latin typeface="Meta Offc Pro" panose="020B0504030101020102" pitchFamily="34" charset="0"/>
              </a:rPr>
              <a:t>, and the People of </a:t>
            </a:r>
            <a:r>
              <a:rPr lang="en-US" sz="900" b="1" dirty="0" err="1">
                <a:solidFill>
                  <a:srgbClr val="343530"/>
                </a:solidFill>
                <a:effectLst/>
                <a:latin typeface="Meta Offc Pro" panose="020B0504030101020102" pitchFamily="34" charset="0"/>
              </a:rPr>
              <a:t>Trøndelag</a:t>
            </a:r>
            <a:r>
              <a:rPr lang="en-US" sz="900" b="1" dirty="0">
                <a:solidFill>
                  <a:srgbClr val="343530"/>
                </a:solidFill>
                <a:effectLst/>
                <a:latin typeface="Meta Offc Pro" panose="020B0504030101020102" pitchFamily="34" charset="0"/>
              </a:rPr>
              <a:t> in Saga Perception </a:t>
            </a:r>
          </a:p>
          <a:p>
            <a:r>
              <a:rPr lang="de-DE" sz="900" dirty="0">
                <a:solidFill>
                  <a:srgbClr val="343530"/>
                </a:solidFill>
                <a:latin typeface="Meta Offc Pro" panose="020B0504030101020102" pitchFamily="34" charset="0"/>
              </a:rPr>
              <a:t>Benjamin Allport, Oslo </a:t>
            </a:r>
            <a:endParaRPr lang="de-DE" sz="900" dirty="0">
              <a:solidFill>
                <a:srgbClr val="343530"/>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17:15–18:00</a:t>
            </a:r>
          </a:p>
          <a:p>
            <a:r>
              <a:rPr lang="en-US" sz="900" b="1" dirty="0">
                <a:solidFill>
                  <a:srgbClr val="343530"/>
                </a:solidFill>
                <a:effectLst/>
                <a:latin typeface="Meta Offc Pro" panose="020B0504030101020102" pitchFamily="34" charset="0"/>
              </a:rPr>
              <a:t>Icelandic Constructions of Nordic Paganism </a:t>
            </a:r>
            <a:endParaRPr lang="de-DE" sz="900" b="1" dirty="0">
              <a:solidFill>
                <a:srgbClr val="343530"/>
              </a:solidFill>
              <a:effectLst/>
              <a:latin typeface="Meta Offc Pro" panose="020B0504030101020102" pitchFamily="34" charset="0"/>
            </a:endParaRPr>
          </a:p>
          <a:p>
            <a:r>
              <a:rPr lang="de-DE" sz="900" dirty="0">
                <a:solidFill>
                  <a:srgbClr val="343530"/>
                </a:solidFill>
                <a:effectLst/>
                <a:latin typeface="Meta Offc Pro" panose="020B0504030101020102" pitchFamily="34" charset="0"/>
              </a:rPr>
              <a:t>Gylfi Gunnlaugsson, Reykjavík</a:t>
            </a:r>
            <a:endParaRPr lang="de-DE" sz="900" dirty="0">
              <a:solidFill>
                <a:srgbClr val="A4B10F"/>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18:00–18:15</a:t>
            </a:r>
          </a:p>
          <a:p>
            <a:r>
              <a:rPr lang="de-DE" sz="900" dirty="0">
                <a:solidFill>
                  <a:srgbClr val="343530"/>
                </a:solidFill>
                <a:effectLst/>
                <a:latin typeface="Meta Offc Pro" panose="020B0504030101020102" pitchFamily="34" charset="0"/>
              </a:rPr>
              <a:t>Coffee </a:t>
            </a: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18:15–19:00</a:t>
            </a:r>
            <a:endParaRPr lang="de-DE" sz="900" dirty="0">
              <a:solidFill>
                <a:srgbClr val="343530"/>
              </a:solidFill>
              <a:effectLst/>
              <a:latin typeface="Meta Offc Pro" panose="020B0504030101020102" pitchFamily="34" charset="0"/>
            </a:endParaRPr>
          </a:p>
          <a:p>
            <a:r>
              <a:rPr lang="en-US" sz="900" b="1" dirty="0">
                <a:solidFill>
                  <a:srgbClr val="343530"/>
                </a:solidFill>
                <a:effectLst/>
                <a:latin typeface="Meta Offc Pro" panose="020B0504030101020102" pitchFamily="34" charset="0"/>
              </a:rPr>
              <a:t>Cyrus the Great and the Diaspora: On Iranian Nationalism Today and its References to Ancient Iran </a:t>
            </a:r>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Philip Bockholt, Münster </a:t>
            </a:r>
          </a:p>
          <a:p>
            <a:endParaRPr lang="de-DE" sz="900" dirty="0">
              <a:solidFill>
                <a:srgbClr val="343530"/>
              </a:solidFill>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endParaRPr lang="de-DE" sz="900" b="1" dirty="0">
              <a:solidFill>
                <a:srgbClr val="A4B10F"/>
              </a:solidFill>
              <a:effectLst/>
              <a:latin typeface="Meta Offc Pro" panose="020B0504030101020102" pitchFamily="34" charset="0"/>
            </a:endParaRPr>
          </a:p>
          <a:p>
            <a:r>
              <a:rPr lang="de-DE" sz="900" b="1" dirty="0">
                <a:solidFill>
                  <a:srgbClr val="A4B10F"/>
                </a:solidFill>
                <a:effectLst/>
                <a:latin typeface="Meta Offc Pro" panose="020B0504030101020102" pitchFamily="34" charset="0"/>
              </a:rPr>
              <a:t>Friday, </a:t>
            </a:r>
            <a:r>
              <a:rPr lang="de-DE" sz="900" b="1" dirty="0">
                <a:solidFill>
                  <a:srgbClr val="A4B10F"/>
                </a:solidFill>
                <a:latin typeface="Meta Offc Pro" panose="020B0504030101020102" pitchFamily="34" charset="0"/>
              </a:rPr>
              <a:t>7</a:t>
            </a:r>
            <a:r>
              <a:rPr lang="de-DE" sz="900" b="1" dirty="0">
                <a:solidFill>
                  <a:srgbClr val="A4B10F"/>
                </a:solidFill>
                <a:effectLst/>
                <a:latin typeface="Meta Offc Pro" panose="020B0504030101020102" pitchFamily="34" charset="0"/>
              </a:rPr>
              <a:t> November 2025</a:t>
            </a:r>
            <a:endParaRPr lang="de-DE" sz="900" dirty="0">
              <a:solidFill>
                <a:srgbClr val="A4B10F"/>
              </a:solidFill>
              <a:effectLst/>
              <a:latin typeface="Meta Offc Pro" panose="020B0504030101020102" pitchFamily="34" charset="0"/>
            </a:endParaRPr>
          </a:p>
          <a:p>
            <a:br>
              <a:rPr lang="de-DE" sz="900" dirty="0">
                <a:solidFill>
                  <a:srgbClr val="343530"/>
                </a:solidFill>
                <a:effectLst/>
                <a:latin typeface="Meta Offc Pro" panose="020B0504030101020102" pitchFamily="34" charset="0"/>
              </a:rPr>
            </a:br>
            <a:r>
              <a:rPr lang="de-DE" sz="900" dirty="0">
                <a:solidFill>
                  <a:srgbClr val="A4B10F"/>
                </a:solidFill>
                <a:effectLst/>
                <a:latin typeface="Meta Offc Pro" panose="020B0504030101020102" pitchFamily="34" charset="0"/>
              </a:rPr>
              <a:t>Gender and Emotion</a:t>
            </a: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09:00–09:45 </a:t>
            </a:r>
          </a:p>
          <a:p>
            <a:r>
              <a:rPr lang="en-US" sz="900" b="1" dirty="0">
                <a:solidFill>
                  <a:srgbClr val="343530"/>
                </a:solidFill>
                <a:latin typeface="Meta Offc Pro" panose="020B0504030101020102" pitchFamily="34" charset="0"/>
              </a:rPr>
              <a:t>Female Conceptions of Paganism and Conceptions of the Female in Paganism </a:t>
            </a:r>
          </a:p>
          <a:p>
            <a:r>
              <a:rPr lang="en-US" sz="900" dirty="0">
                <a:solidFill>
                  <a:srgbClr val="343530"/>
                </a:solidFill>
                <a:latin typeface="Meta Offc Pro" panose="020B0504030101020102" pitchFamily="34" charset="0"/>
              </a:rPr>
              <a:t>Katja Schulz, Frankfurt am Main </a:t>
            </a: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09:45–10:30</a:t>
            </a:r>
            <a:endParaRPr lang="de-DE" sz="900" dirty="0">
              <a:solidFill>
                <a:srgbClr val="343530"/>
              </a:solidFill>
              <a:effectLst/>
              <a:latin typeface="Meta Offc Pro" panose="020B0504030101020102" pitchFamily="34" charset="0"/>
            </a:endParaRPr>
          </a:p>
          <a:p>
            <a:r>
              <a:rPr lang="en-US" sz="900" b="1" dirty="0">
                <a:solidFill>
                  <a:srgbClr val="343530"/>
                </a:solidFill>
                <a:effectLst/>
                <a:latin typeface="Meta Offc Pro" panose="020B0504030101020102" pitchFamily="34" charset="0"/>
              </a:rPr>
              <a:t>Paganism as Female Agency in </a:t>
            </a:r>
            <a:r>
              <a:rPr lang="en-US" sz="900" b="1" dirty="0" err="1">
                <a:solidFill>
                  <a:srgbClr val="343530"/>
                </a:solidFill>
                <a:effectLst/>
                <a:latin typeface="Meta Offc Pro" panose="020B0504030101020102" pitchFamily="34" charset="0"/>
              </a:rPr>
              <a:t>Fredrika</a:t>
            </a:r>
            <a:r>
              <a:rPr lang="en-US" sz="900" b="1" dirty="0">
                <a:solidFill>
                  <a:srgbClr val="343530"/>
                </a:solidFill>
                <a:effectLst/>
                <a:latin typeface="Meta Offc Pro" panose="020B0504030101020102" pitchFamily="34" charset="0"/>
              </a:rPr>
              <a:t> Bremer and Selma</a:t>
            </a:r>
          </a:p>
          <a:p>
            <a:r>
              <a:rPr lang="en-US" sz="900" b="1" dirty="0">
                <a:solidFill>
                  <a:srgbClr val="343530"/>
                </a:solidFill>
                <a:effectLst/>
                <a:latin typeface="Meta Offc Pro" panose="020B0504030101020102" pitchFamily="34" charset="0"/>
              </a:rPr>
              <a:t>Lagerlöf </a:t>
            </a:r>
            <a:endParaRPr lang="de-DE" sz="900" b="1" dirty="0">
              <a:solidFill>
                <a:srgbClr val="343530"/>
              </a:solidFill>
              <a:effectLst/>
              <a:latin typeface="Meta Offc Pro" panose="020B0504030101020102" pitchFamily="34" charset="0"/>
            </a:endParaRPr>
          </a:p>
          <a:p>
            <a:r>
              <a:rPr lang="de-DE" sz="900" dirty="0">
                <a:solidFill>
                  <a:srgbClr val="343530"/>
                </a:solidFill>
                <a:effectLst/>
                <a:latin typeface="Meta Offc Pro" panose="020B0504030101020102" pitchFamily="34" charset="0"/>
              </a:rPr>
              <a:t>Anna </a:t>
            </a:r>
            <a:r>
              <a:rPr lang="de-DE" sz="900" dirty="0" err="1">
                <a:solidFill>
                  <a:srgbClr val="343530"/>
                </a:solidFill>
                <a:effectLst/>
                <a:latin typeface="Meta Offc Pro" panose="020B0504030101020102" pitchFamily="34" charset="0"/>
              </a:rPr>
              <a:t>Bohlin</a:t>
            </a:r>
            <a:r>
              <a:rPr lang="de-DE" sz="900" dirty="0">
                <a:solidFill>
                  <a:srgbClr val="343530"/>
                </a:solidFill>
                <a:effectLst/>
                <a:latin typeface="Meta Offc Pro" panose="020B0504030101020102" pitchFamily="34" charset="0"/>
              </a:rPr>
              <a:t>,</a:t>
            </a:r>
            <a:r>
              <a:rPr lang="de-DE" sz="900" dirty="0">
                <a:solidFill>
                  <a:srgbClr val="343530"/>
                </a:solidFill>
                <a:latin typeface="Meta Offc Pro" panose="020B0504030101020102" pitchFamily="34" charset="0"/>
              </a:rPr>
              <a:t> Bergen </a:t>
            </a:r>
            <a:endParaRPr lang="de-DE" sz="900" dirty="0">
              <a:solidFill>
                <a:srgbClr val="FF0000"/>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effectLst/>
                <a:latin typeface="Meta Offc Pro" panose="020B0504030101020102" pitchFamily="34" charset="0"/>
              </a:rPr>
              <a:t>10:30</a:t>
            </a:r>
            <a:r>
              <a:rPr lang="de-DE" sz="900" dirty="0">
                <a:solidFill>
                  <a:srgbClr val="343530"/>
                </a:solidFill>
                <a:latin typeface="Meta Offc Pro" panose="020B0504030101020102" pitchFamily="34" charset="0"/>
              </a:rPr>
              <a:t>–</a:t>
            </a:r>
            <a:r>
              <a:rPr lang="de-DE" sz="900" dirty="0">
                <a:solidFill>
                  <a:srgbClr val="343530"/>
                </a:solidFill>
                <a:effectLst/>
                <a:latin typeface="Meta Offc Pro" panose="020B0504030101020102" pitchFamily="34" charset="0"/>
              </a:rPr>
              <a:t>11:00 </a:t>
            </a:r>
          </a:p>
          <a:p>
            <a:r>
              <a:rPr lang="de-DE" sz="900" dirty="0">
                <a:solidFill>
                  <a:srgbClr val="343530"/>
                </a:solidFill>
                <a:latin typeface="Meta Offc Pro" panose="020B0504030101020102" pitchFamily="34" charset="0"/>
              </a:rPr>
              <a:t>Coffee </a:t>
            </a:r>
            <a:endParaRPr lang="de-DE" sz="900" dirty="0">
              <a:solidFill>
                <a:srgbClr val="A4B10F"/>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endParaRPr lang="de-DE" sz="900" dirty="0">
              <a:solidFill>
                <a:srgbClr val="343530"/>
              </a:solidFill>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p:txBody>
      </p:sp>
      <p:graphicFrame>
        <p:nvGraphicFramePr>
          <p:cNvPr id="9" name="Tabelle 8">
            <a:extLst>
              <a:ext uri="{FF2B5EF4-FFF2-40B4-BE49-F238E27FC236}">
                <a16:creationId xmlns:a16="http://schemas.microsoft.com/office/drawing/2014/main" id="{88B02FB5-7A58-5FB7-7027-C99B2762AF44}"/>
              </a:ext>
            </a:extLst>
          </p:cNvPr>
          <p:cNvGraphicFramePr>
            <a:graphicFrameLocks noGrp="1"/>
          </p:cNvGraphicFramePr>
          <p:nvPr>
            <p:extLst>
              <p:ext uri="{D42A27DB-BD31-4B8C-83A1-F6EECF244321}">
                <p14:modId xmlns:p14="http://schemas.microsoft.com/office/powerpoint/2010/main" val="2850985365"/>
              </p:ext>
            </p:extLst>
          </p:nvPr>
        </p:nvGraphicFramePr>
        <p:xfrm>
          <a:off x="248713" y="216500"/>
          <a:ext cx="10165425" cy="167640"/>
        </p:xfrm>
        <a:graphic>
          <a:graphicData uri="http://schemas.openxmlformats.org/drawingml/2006/table">
            <a:tbl>
              <a:tblPr/>
              <a:tblGrid>
                <a:gridCol w="10165425">
                  <a:extLst>
                    <a:ext uri="{9D8B030D-6E8A-4147-A177-3AD203B41FA5}">
                      <a16:colId xmlns:a16="http://schemas.microsoft.com/office/drawing/2014/main" val="3795634608"/>
                    </a:ext>
                  </a:extLst>
                </a:gridCol>
              </a:tblGrid>
              <a:tr h="0">
                <a:tc>
                  <a:txBody>
                    <a:bodyPr/>
                    <a:lstStyle/>
                    <a:p>
                      <a:pPr marL="0" marR="0" lvl="0" indent="0" algn="l" defTabSz="1036747" rtl="0" eaLnBrk="1" fontAlgn="auto" latinLnBrk="0" hangingPunct="1">
                        <a:lnSpc>
                          <a:spcPct val="100000"/>
                        </a:lnSpc>
                        <a:spcBef>
                          <a:spcPts val="0"/>
                        </a:spcBef>
                        <a:spcAft>
                          <a:spcPts val="0"/>
                        </a:spcAft>
                        <a:buClrTx/>
                        <a:buSzTx/>
                        <a:buFontTx/>
                        <a:buNone/>
                        <a:tabLst/>
                        <a:defRPr/>
                      </a:pPr>
                      <a:r>
                        <a:rPr lang="de-DE" sz="1100" b="1" dirty="0">
                          <a:solidFill>
                            <a:srgbClr val="343531"/>
                          </a:solidFill>
                          <a:latin typeface="Meta SC Offc Pro" panose="020B0504030101020102" pitchFamily="34" charset="0"/>
                          <a:cs typeface="MetaBold-Roman"/>
                        </a:rPr>
                        <a:t>Programme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8482454"/>
                  </a:ext>
                </a:extLst>
              </a:tr>
            </a:tbl>
          </a:graphicData>
        </a:graphic>
      </p:graphicFrame>
      <p:sp>
        <p:nvSpPr>
          <p:cNvPr id="3" name="Textfeld 2">
            <a:extLst>
              <a:ext uri="{FF2B5EF4-FFF2-40B4-BE49-F238E27FC236}">
                <a16:creationId xmlns:a16="http://schemas.microsoft.com/office/drawing/2014/main" id="{34ADD81B-CF4C-EC86-087B-E561ED4D6FBC}"/>
              </a:ext>
            </a:extLst>
          </p:cNvPr>
          <p:cNvSpPr txBox="1"/>
          <p:nvPr/>
        </p:nvSpPr>
        <p:spPr>
          <a:xfrm>
            <a:off x="7434263" y="522702"/>
            <a:ext cx="2979875" cy="6740307"/>
          </a:xfrm>
          <a:prstGeom prst="rect">
            <a:avLst/>
          </a:prstGeom>
          <a:noFill/>
        </p:spPr>
        <p:txBody>
          <a:bodyPr wrap="square" rtlCol="0">
            <a:spAutoFit/>
          </a:bodyPr>
          <a:lstStyle/>
          <a:p>
            <a:r>
              <a:rPr lang="de-DE" sz="900" dirty="0">
                <a:solidFill>
                  <a:srgbClr val="343530"/>
                </a:solidFill>
                <a:latin typeface="Meta Offc Pro" panose="020B0504030101020102" pitchFamily="34" charset="0"/>
              </a:rPr>
              <a:t>11:00–11:45</a:t>
            </a:r>
            <a:endParaRPr lang="de-DE" sz="900" dirty="0">
              <a:solidFill>
                <a:srgbClr val="343530"/>
              </a:solidFill>
              <a:effectLst/>
              <a:latin typeface="Meta Offc Pro" panose="020B0504030101020102" pitchFamily="34" charset="0"/>
            </a:endParaRPr>
          </a:p>
          <a:p>
            <a:r>
              <a:rPr lang="en-US" sz="900" b="1" dirty="0" err="1">
                <a:solidFill>
                  <a:srgbClr val="343530"/>
                </a:solidFill>
                <a:effectLst/>
                <a:latin typeface="Meta Offc Pro" panose="020B0504030101020102" pitchFamily="34" charset="0"/>
              </a:rPr>
              <a:t>Eg</a:t>
            </a:r>
            <a:r>
              <a:rPr lang="en-US" sz="900" b="1" dirty="0">
                <a:solidFill>
                  <a:srgbClr val="343530"/>
                </a:solidFill>
                <a:effectLst/>
                <a:latin typeface="Meta Offc Pro" panose="020B0504030101020102" pitchFamily="34" charset="0"/>
              </a:rPr>
              <a:t> </a:t>
            </a:r>
            <a:r>
              <a:rPr lang="en-US" sz="900" b="1" dirty="0" err="1">
                <a:solidFill>
                  <a:srgbClr val="343530"/>
                </a:solidFill>
                <a:effectLst/>
                <a:latin typeface="Meta Offc Pro" panose="020B0504030101020102" pitchFamily="34" charset="0"/>
              </a:rPr>
              <a:t>likar</a:t>
            </a:r>
            <a:r>
              <a:rPr lang="en-US" sz="900" b="1" dirty="0">
                <a:solidFill>
                  <a:srgbClr val="343530"/>
                </a:solidFill>
                <a:effectLst/>
                <a:latin typeface="Meta Offc Pro" panose="020B0504030101020102" pitchFamily="34" charset="0"/>
              </a:rPr>
              <a:t> </a:t>
            </a:r>
            <a:r>
              <a:rPr lang="en-US" sz="900" b="1" dirty="0" err="1">
                <a:solidFill>
                  <a:srgbClr val="343530"/>
                </a:solidFill>
                <a:effectLst/>
                <a:latin typeface="Meta Offc Pro" panose="020B0504030101020102" pitchFamily="34" charset="0"/>
              </a:rPr>
              <a:t>ikkje</a:t>
            </a:r>
            <a:r>
              <a:rPr lang="en-US" sz="900" b="1" dirty="0">
                <a:solidFill>
                  <a:srgbClr val="343530"/>
                </a:solidFill>
                <a:effectLst/>
                <a:latin typeface="Meta Offc Pro" panose="020B0504030101020102" pitchFamily="34" charset="0"/>
              </a:rPr>
              <a:t> </a:t>
            </a:r>
            <a:r>
              <a:rPr lang="en-US" sz="900" b="1" dirty="0" err="1">
                <a:solidFill>
                  <a:srgbClr val="343530"/>
                </a:solidFill>
                <a:effectLst/>
                <a:latin typeface="Meta Offc Pro" panose="020B0504030101020102" pitchFamily="34" charset="0"/>
              </a:rPr>
              <a:t>snakket</a:t>
            </a:r>
            <a:r>
              <a:rPr lang="en-US" sz="900" b="1" dirty="0">
                <a:solidFill>
                  <a:srgbClr val="343530"/>
                </a:solidFill>
                <a:effectLst/>
                <a:latin typeface="Meta Offc Pro" panose="020B0504030101020102" pitchFamily="34" charset="0"/>
              </a:rPr>
              <a:t> </a:t>
            </a:r>
            <a:r>
              <a:rPr lang="en-US" sz="900" b="1" dirty="0" err="1">
                <a:solidFill>
                  <a:srgbClr val="343530"/>
                </a:solidFill>
                <a:effectLst/>
                <a:latin typeface="Meta Offc Pro" panose="020B0504030101020102" pitchFamily="34" charset="0"/>
              </a:rPr>
              <a:t>ditt</a:t>
            </a:r>
            <a:r>
              <a:rPr lang="en-US" sz="900" b="1" dirty="0">
                <a:solidFill>
                  <a:srgbClr val="343530"/>
                </a:solidFill>
                <a:effectLst/>
                <a:latin typeface="Meta Offc Pro" panose="020B0504030101020102" pitchFamily="34" charset="0"/>
              </a:rPr>
              <a:t> (I don’t like your talk): Old Norse Mythological Sources and Jon Fosse’s Edda (2017) </a:t>
            </a:r>
            <a:endParaRPr lang="de-DE" sz="900" dirty="0">
              <a:solidFill>
                <a:srgbClr val="343530"/>
              </a:solidFill>
              <a:effectLst/>
              <a:latin typeface="Meta Offc Pro" panose="020B0504030101020102" pitchFamily="34" charset="0"/>
            </a:endParaRPr>
          </a:p>
          <a:p>
            <a:r>
              <a:rPr lang="de-DE" sz="900" dirty="0" err="1">
                <a:solidFill>
                  <a:srgbClr val="343530"/>
                </a:solidFill>
                <a:effectLst/>
                <a:latin typeface="Meta Offc Pro" panose="020B0504030101020102" pitchFamily="34" charset="0"/>
              </a:rPr>
              <a:t>Jóhanna</a:t>
            </a:r>
            <a:r>
              <a:rPr lang="de-DE" sz="900" dirty="0">
                <a:solidFill>
                  <a:srgbClr val="343530"/>
                </a:solidFill>
                <a:effectLst/>
                <a:latin typeface="Meta Offc Pro" panose="020B0504030101020102" pitchFamily="34" charset="0"/>
              </a:rPr>
              <a:t> Katrín </a:t>
            </a:r>
            <a:r>
              <a:rPr lang="de-DE" sz="900" dirty="0" err="1">
                <a:solidFill>
                  <a:srgbClr val="343530"/>
                </a:solidFill>
                <a:effectLst/>
                <a:latin typeface="Meta Offc Pro" panose="020B0504030101020102" pitchFamily="34" charset="0"/>
              </a:rPr>
              <a:t>Friðriksdóttir</a:t>
            </a:r>
            <a:r>
              <a:rPr lang="de-DE" sz="900" dirty="0">
                <a:solidFill>
                  <a:srgbClr val="343530"/>
                </a:solidFill>
                <a:effectLst/>
                <a:latin typeface="Meta Offc Pro" panose="020B0504030101020102" pitchFamily="34" charset="0"/>
              </a:rPr>
              <a:t>, Oslo</a:t>
            </a:r>
          </a:p>
          <a:p>
            <a:endParaRPr lang="de-DE" sz="900" dirty="0">
              <a:solidFill>
                <a:srgbClr val="343530"/>
              </a:solidFill>
              <a:latin typeface="Meta Offc Pro" panose="020B0504030101020102" pitchFamily="34" charset="0"/>
            </a:endParaRPr>
          </a:p>
          <a:p>
            <a:r>
              <a:rPr lang="de-DE" sz="900" dirty="0" err="1">
                <a:solidFill>
                  <a:srgbClr val="A4B10F"/>
                </a:solidFill>
                <a:latin typeface="Meta Offc Pro" panose="020B0504030101020102" pitchFamily="34" charset="0"/>
              </a:rPr>
              <a:t>Historiography</a:t>
            </a:r>
            <a:r>
              <a:rPr lang="de-DE" sz="900" dirty="0">
                <a:solidFill>
                  <a:srgbClr val="A4B10F"/>
                </a:solidFill>
                <a:latin typeface="Meta Offc Pro" panose="020B0504030101020102" pitchFamily="34" charset="0"/>
              </a:rPr>
              <a:t>, Law, and </a:t>
            </a:r>
            <a:r>
              <a:rPr lang="de-DE" sz="900" dirty="0" err="1">
                <a:solidFill>
                  <a:srgbClr val="A4B10F"/>
                </a:solidFill>
                <a:latin typeface="Meta Offc Pro" panose="020B0504030101020102" pitchFamily="34" charset="0"/>
              </a:rPr>
              <a:t>Scholarship</a:t>
            </a:r>
            <a:r>
              <a:rPr lang="de-DE" sz="900" dirty="0">
                <a:solidFill>
                  <a:srgbClr val="A4B10F"/>
                </a:solidFill>
                <a:latin typeface="Meta Offc Pro" panose="020B0504030101020102" pitchFamily="34" charset="0"/>
              </a:rPr>
              <a:t> </a:t>
            </a:r>
            <a:endParaRPr lang="de-DE" sz="900" dirty="0">
              <a:solidFill>
                <a:srgbClr val="A4B10F"/>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11:45–12:30 </a:t>
            </a:r>
          </a:p>
          <a:p>
            <a:r>
              <a:rPr lang="en-US" sz="900" b="1" dirty="0">
                <a:solidFill>
                  <a:srgbClr val="343530"/>
                </a:solidFill>
                <a:effectLst/>
                <a:latin typeface="Meta Offc Pro" panose="020B0504030101020102" pitchFamily="34" charset="0"/>
              </a:rPr>
              <a:t>Outsider Perspectives on Old Scandinavian Beliefs in </a:t>
            </a:r>
            <a:r>
              <a:rPr lang="en-US" sz="900" b="1" i="1" dirty="0" err="1">
                <a:solidFill>
                  <a:srgbClr val="343530"/>
                </a:solidFill>
                <a:effectLst/>
                <a:latin typeface="Meta Offc Pro" panose="020B0504030101020102" pitchFamily="34" charset="0"/>
              </a:rPr>
              <a:t>Brot</a:t>
            </a:r>
            <a:r>
              <a:rPr lang="en-US" sz="900" b="1" i="1" dirty="0">
                <a:solidFill>
                  <a:srgbClr val="343530"/>
                </a:solidFill>
                <a:effectLst/>
                <a:latin typeface="Meta Offc Pro" panose="020B0504030101020102" pitchFamily="34" charset="0"/>
              </a:rPr>
              <a:t> um </a:t>
            </a:r>
            <a:r>
              <a:rPr lang="en-US" sz="900" b="1" i="1" dirty="0" err="1">
                <a:solidFill>
                  <a:srgbClr val="343530"/>
                </a:solidFill>
                <a:effectLst/>
                <a:latin typeface="Meta Offc Pro" panose="020B0504030101020102" pitchFamily="34" charset="0"/>
              </a:rPr>
              <a:t>fornan</a:t>
            </a:r>
            <a:r>
              <a:rPr lang="en-US" sz="900" b="1" i="1" dirty="0">
                <a:solidFill>
                  <a:srgbClr val="343530"/>
                </a:solidFill>
                <a:effectLst/>
                <a:latin typeface="Meta Offc Pro" panose="020B0504030101020102" pitchFamily="34" charset="0"/>
              </a:rPr>
              <a:t> </a:t>
            </a:r>
            <a:r>
              <a:rPr lang="en-US" sz="900" b="1" i="1" dirty="0" err="1">
                <a:solidFill>
                  <a:srgbClr val="343530"/>
                </a:solidFill>
                <a:effectLst/>
                <a:latin typeface="Meta Offc Pro" panose="020B0504030101020102" pitchFamily="34" charset="0"/>
              </a:rPr>
              <a:t>átrúnað</a:t>
            </a:r>
            <a:r>
              <a:rPr lang="en-US" sz="900" b="1" i="1" dirty="0">
                <a:solidFill>
                  <a:srgbClr val="343530"/>
                </a:solidFill>
                <a:effectLst/>
                <a:latin typeface="Meta Offc Pro" panose="020B0504030101020102" pitchFamily="34" charset="0"/>
              </a:rPr>
              <a:t> </a:t>
            </a:r>
          </a:p>
          <a:p>
            <a:r>
              <a:rPr lang="de-DE" sz="900" dirty="0">
                <a:solidFill>
                  <a:srgbClr val="343530"/>
                </a:solidFill>
                <a:effectLst/>
                <a:latin typeface="Meta Offc Pro" panose="020B0504030101020102" pitchFamily="34" charset="0"/>
              </a:rPr>
              <a:t>Jonas Wellendorf, Berkeley </a:t>
            </a:r>
          </a:p>
          <a:p>
            <a:endParaRPr lang="de-DE" sz="900" dirty="0">
              <a:solidFill>
                <a:srgbClr val="343530"/>
              </a:solidFill>
              <a:effectLst/>
              <a:latin typeface="Meta Offc Pro" panose="020B0504030101020102" pitchFamily="34" charset="0"/>
            </a:endParaRPr>
          </a:p>
          <a:p>
            <a:r>
              <a:rPr lang="de-DE" sz="900" dirty="0">
                <a:solidFill>
                  <a:srgbClr val="343530"/>
                </a:solidFill>
                <a:effectLst/>
                <a:latin typeface="Meta Offc Pro" panose="020B0504030101020102" pitchFamily="34" charset="0"/>
              </a:rPr>
              <a:t>12:30</a:t>
            </a:r>
            <a:r>
              <a:rPr lang="de-DE" sz="900" dirty="0">
                <a:solidFill>
                  <a:srgbClr val="343530"/>
                </a:solidFill>
                <a:latin typeface="Meta Offc Pro" panose="020B0504030101020102" pitchFamily="34" charset="0"/>
              </a:rPr>
              <a:t>–</a:t>
            </a:r>
            <a:r>
              <a:rPr lang="de-DE" sz="900" dirty="0">
                <a:solidFill>
                  <a:srgbClr val="343530"/>
                </a:solidFill>
                <a:effectLst/>
                <a:latin typeface="Meta Offc Pro" panose="020B0504030101020102" pitchFamily="34" charset="0"/>
              </a:rPr>
              <a:t>13:30 </a:t>
            </a:r>
          </a:p>
          <a:p>
            <a:r>
              <a:rPr lang="de-DE" sz="900" dirty="0">
                <a:solidFill>
                  <a:srgbClr val="343530"/>
                </a:solidFill>
                <a:latin typeface="Meta Offc Pro" panose="020B0504030101020102" pitchFamily="34" charset="0"/>
              </a:rPr>
              <a:t>Lunch </a:t>
            </a:r>
            <a:endParaRPr lang="de-DE" sz="900" dirty="0">
              <a:solidFill>
                <a:srgbClr val="343530"/>
              </a:solidFill>
              <a:effectLst/>
              <a:latin typeface="Meta Offc Pro" panose="020B0504030101020102" pitchFamily="34" charset="0"/>
            </a:endParaRPr>
          </a:p>
          <a:p>
            <a:endParaRPr lang="de-DE" sz="900" dirty="0">
              <a:solidFill>
                <a:srgbClr val="343530"/>
              </a:solidFill>
              <a:latin typeface="Meta Offc Pro" panose="020B0504030101020102" pitchFamily="34" charset="0"/>
            </a:endParaRPr>
          </a:p>
          <a:p>
            <a:r>
              <a:rPr lang="de-DE" sz="900" dirty="0">
                <a:solidFill>
                  <a:srgbClr val="343530"/>
                </a:solidFill>
                <a:latin typeface="Meta Offc Pro" panose="020B0504030101020102" pitchFamily="34" charset="0"/>
              </a:rPr>
              <a:t>13:30–14:15 </a:t>
            </a:r>
            <a:endParaRPr lang="de-DE" sz="900" dirty="0">
              <a:solidFill>
                <a:srgbClr val="343530"/>
              </a:solidFill>
              <a:effectLst/>
              <a:latin typeface="Meta Offc Pro" panose="020B0504030101020102" pitchFamily="34" charset="0"/>
            </a:endParaRPr>
          </a:p>
          <a:p>
            <a:r>
              <a:rPr lang="en-US" sz="900" b="1" dirty="0">
                <a:solidFill>
                  <a:srgbClr val="343530"/>
                </a:solidFill>
                <a:effectLst/>
                <a:latin typeface="Meta Offc Pro" panose="020B0504030101020102" pitchFamily="34" charset="0"/>
              </a:rPr>
              <a:t>Harrowing Past: Old Norse Laws’ Attitude to the Scandinavian Heathen Period </a:t>
            </a:r>
            <a:endParaRPr lang="de-DE" sz="900" b="1" dirty="0">
              <a:solidFill>
                <a:srgbClr val="343530"/>
              </a:solidFill>
              <a:latin typeface="Meta Offc Pro" panose="020B0504030101020102" pitchFamily="34" charset="0"/>
            </a:endParaRPr>
          </a:p>
          <a:p>
            <a:r>
              <a:rPr lang="de-DE" sz="900" dirty="0" err="1">
                <a:solidFill>
                  <a:srgbClr val="343530"/>
                </a:solidFill>
                <a:effectLst/>
                <a:latin typeface="Meta Offc Pro" panose="020B0504030101020102" pitchFamily="34" charset="0"/>
              </a:rPr>
              <a:t>Jiří</a:t>
            </a:r>
            <a:r>
              <a:rPr lang="de-DE" sz="900" dirty="0">
                <a:solidFill>
                  <a:srgbClr val="343530"/>
                </a:solidFill>
                <a:effectLst/>
                <a:latin typeface="Meta Offc Pro" panose="020B0504030101020102" pitchFamily="34" charset="0"/>
              </a:rPr>
              <a:t> </a:t>
            </a:r>
            <a:r>
              <a:rPr lang="de-DE" sz="900" dirty="0" err="1">
                <a:solidFill>
                  <a:srgbClr val="343530"/>
                </a:solidFill>
                <a:effectLst/>
                <a:latin typeface="Meta Offc Pro" panose="020B0504030101020102" pitchFamily="34" charset="0"/>
              </a:rPr>
              <a:t>Starý</a:t>
            </a:r>
            <a:r>
              <a:rPr lang="de-DE" sz="900" dirty="0">
                <a:solidFill>
                  <a:srgbClr val="343530"/>
                </a:solidFill>
                <a:effectLst/>
                <a:latin typeface="Meta Offc Pro" panose="020B0504030101020102" pitchFamily="34" charset="0"/>
              </a:rPr>
              <a:t>, Praha</a:t>
            </a:r>
          </a:p>
          <a:p>
            <a:endParaRPr lang="de-DE" sz="900" dirty="0">
              <a:solidFill>
                <a:srgbClr val="343530"/>
              </a:solidFill>
              <a:effectLst/>
              <a:latin typeface="Meta Offc Pro" panose="020B0504030101020102" pitchFamily="34" charset="0"/>
            </a:endParaRPr>
          </a:p>
          <a:p>
            <a:r>
              <a:rPr lang="de-DE" sz="900" dirty="0">
                <a:solidFill>
                  <a:srgbClr val="343530"/>
                </a:solidFill>
                <a:effectLst/>
                <a:latin typeface="Meta Offc Pro" panose="020B0504030101020102" pitchFamily="34" charset="0"/>
              </a:rPr>
              <a:t>14:15</a:t>
            </a:r>
            <a:r>
              <a:rPr lang="de-DE" sz="900" dirty="0">
                <a:solidFill>
                  <a:srgbClr val="343530"/>
                </a:solidFill>
                <a:latin typeface="Meta Offc Pro" panose="020B0504030101020102" pitchFamily="34" charset="0"/>
              </a:rPr>
              <a:t>–</a:t>
            </a:r>
            <a:r>
              <a:rPr lang="de-DE" sz="900" dirty="0">
                <a:solidFill>
                  <a:srgbClr val="343530"/>
                </a:solidFill>
                <a:effectLst/>
                <a:latin typeface="Meta Offc Pro" panose="020B0504030101020102" pitchFamily="34" charset="0"/>
              </a:rPr>
              <a:t>15:00</a:t>
            </a:r>
          </a:p>
          <a:p>
            <a:r>
              <a:rPr lang="en-US" sz="900" b="1" dirty="0">
                <a:solidFill>
                  <a:srgbClr val="343530"/>
                </a:solidFill>
                <a:effectLst/>
                <a:latin typeface="Meta Offc Pro" panose="020B0504030101020102" pitchFamily="34" charset="0"/>
              </a:rPr>
              <a:t>Pagan Law? Imagining Pre-Christian Origins and Contents of Legal Norms in Medieval Scandinavia </a:t>
            </a:r>
          </a:p>
          <a:p>
            <a:r>
              <a:rPr lang="de-DE" sz="900" dirty="0">
                <a:solidFill>
                  <a:srgbClr val="343530"/>
                </a:solidFill>
                <a:effectLst/>
                <a:latin typeface="Meta Offc Pro" panose="020B0504030101020102" pitchFamily="34" charset="0"/>
              </a:rPr>
              <a:t>Roland Scheel, Münster </a:t>
            </a: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15:00–15:30</a:t>
            </a:r>
          </a:p>
          <a:p>
            <a:r>
              <a:rPr lang="de-DE" sz="900" dirty="0">
                <a:solidFill>
                  <a:srgbClr val="343530"/>
                </a:solidFill>
                <a:effectLst/>
                <a:latin typeface="Meta Offc Pro" panose="020B0504030101020102" pitchFamily="34" charset="0"/>
              </a:rPr>
              <a:t>Coffee </a:t>
            </a:r>
            <a:endParaRPr lang="de-DE" sz="900" dirty="0">
              <a:solidFill>
                <a:srgbClr val="A4B10F"/>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15:30–16:15</a:t>
            </a:r>
          </a:p>
          <a:p>
            <a:r>
              <a:rPr lang="en-US" sz="900" b="1" dirty="0">
                <a:solidFill>
                  <a:srgbClr val="343530"/>
                </a:solidFill>
                <a:effectLst/>
                <a:latin typeface="Meta Offc Pro" panose="020B0504030101020102" pitchFamily="34" charset="0"/>
              </a:rPr>
              <a:t>Conceptions of (Continental) Germanic Paganism from </a:t>
            </a:r>
            <a:r>
              <a:rPr lang="en-US" sz="900" b="1" dirty="0" err="1">
                <a:solidFill>
                  <a:srgbClr val="343530"/>
                </a:solidFill>
                <a:effectLst/>
                <a:latin typeface="Meta Offc Pro" panose="020B0504030101020102" pitchFamily="34" charset="0"/>
              </a:rPr>
              <a:t>Jordanes</a:t>
            </a:r>
            <a:r>
              <a:rPr lang="en-US" sz="900" b="1" dirty="0">
                <a:solidFill>
                  <a:srgbClr val="343530"/>
                </a:solidFill>
                <a:effectLst/>
                <a:latin typeface="Meta Offc Pro" panose="020B0504030101020102" pitchFamily="34" charset="0"/>
              </a:rPr>
              <a:t> to Felix Dahn (and beyond)</a:t>
            </a:r>
          </a:p>
          <a:p>
            <a:r>
              <a:rPr lang="en-US" sz="900" dirty="0">
                <a:solidFill>
                  <a:srgbClr val="343530"/>
                </a:solidFill>
                <a:latin typeface="Meta Offc Pro" panose="020B0504030101020102" pitchFamily="34" charset="0"/>
              </a:rPr>
              <a:t>Christian Scholl, Münster </a:t>
            </a:r>
            <a:r>
              <a:rPr lang="en-US" sz="900" dirty="0">
                <a:solidFill>
                  <a:srgbClr val="343530"/>
                </a:solidFill>
                <a:effectLst/>
                <a:latin typeface="Meta Offc Pro" panose="020B0504030101020102" pitchFamily="34" charset="0"/>
              </a:rPr>
              <a:t> </a:t>
            </a:r>
            <a:endParaRPr lang="de-DE" sz="900" dirty="0">
              <a:solidFill>
                <a:srgbClr val="343530"/>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16:15–17:00</a:t>
            </a:r>
          </a:p>
          <a:p>
            <a:r>
              <a:rPr lang="en-US" sz="900" b="1" dirty="0">
                <a:solidFill>
                  <a:srgbClr val="343530"/>
                </a:solidFill>
                <a:latin typeface="Meta Offc Pro" panose="020B0504030101020102" pitchFamily="34" charset="0"/>
              </a:rPr>
              <a:t>Jan de Vries, Otto </a:t>
            </a:r>
            <a:r>
              <a:rPr lang="en-US" sz="900" b="1" dirty="0" err="1">
                <a:solidFill>
                  <a:srgbClr val="343530"/>
                </a:solidFill>
                <a:latin typeface="Meta Offc Pro" panose="020B0504030101020102" pitchFamily="34" charset="0"/>
              </a:rPr>
              <a:t>Höfler</a:t>
            </a:r>
            <a:r>
              <a:rPr lang="en-US" sz="900" b="1" dirty="0">
                <a:solidFill>
                  <a:srgbClr val="343530"/>
                </a:solidFill>
                <a:latin typeface="Meta Offc Pro" panose="020B0504030101020102" pitchFamily="34" charset="0"/>
              </a:rPr>
              <a:t>, and their Networks for Distributing Conceptions of a Germanic Past in the 20th Century </a:t>
            </a:r>
          </a:p>
          <a:p>
            <a:r>
              <a:rPr lang="en-US" sz="900" dirty="0">
                <a:solidFill>
                  <a:srgbClr val="343530"/>
                </a:solidFill>
                <a:latin typeface="Meta Offc Pro" panose="020B0504030101020102" pitchFamily="34" charset="0"/>
              </a:rPr>
              <a:t>Bob van </a:t>
            </a:r>
            <a:r>
              <a:rPr lang="en-US" sz="900" dirty="0" err="1">
                <a:solidFill>
                  <a:srgbClr val="343530"/>
                </a:solidFill>
                <a:latin typeface="Meta Offc Pro" panose="020B0504030101020102" pitchFamily="34" charset="0"/>
              </a:rPr>
              <a:t>Strijen</a:t>
            </a:r>
            <a:r>
              <a:rPr lang="en-US" sz="900" dirty="0">
                <a:solidFill>
                  <a:srgbClr val="343530"/>
                </a:solidFill>
                <a:latin typeface="Meta Offc Pro" panose="020B0504030101020102" pitchFamily="34" charset="0"/>
              </a:rPr>
              <a:t>, Oslo </a:t>
            </a:r>
            <a:endParaRPr lang="de-DE" sz="900" dirty="0">
              <a:solidFill>
                <a:srgbClr val="343530"/>
              </a:solidFill>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17:00–17:15</a:t>
            </a:r>
          </a:p>
          <a:p>
            <a:r>
              <a:rPr lang="de-DE" sz="900" dirty="0">
                <a:solidFill>
                  <a:srgbClr val="343530"/>
                </a:solidFill>
                <a:effectLst/>
                <a:latin typeface="Meta Offc Pro" panose="020B0504030101020102" pitchFamily="34" charset="0"/>
              </a:rPr>
              <a:t>Coffee </a:t>
            </a:r>
          </a:p>
          <a:p>
            <a:endParaRPr lang="de-DE" sz="900" dirty="0">
              <a:solidFill>
                <a:srgbClr val="343530"/>
              </a:solidFill>
              <a:effectLst/>
              <a:latin typeface="Meta Offc Pro" panose="020B0504030101020102" pitchFamily="34" charset="0"/>
            </a:endParaRPr>
          </a:p>
          <a:p>
            <a:r>
              <a:rPr lang="de-DE" sz="900" dirty="0">
                <a:solidFill>
                  <a:srgbClr val="343530"/>
                </a:solidFill>
                <a:latin typeface="Meta Offc Pro" panose="020B0504030101020102" pitchFamily="34" charset="0"/>
              </a:rPr>
              <a:t>17:15–18:00</a:t>
            </a:r>
          </a:p>
          <a:p>
            <a:r>
              <a:rPr lang="de-DE" sz="900" dirty="0" err="1">
                <a:solidFill>
                  <a:srgbClr val="343530"/>
                </a:solidFill>
                <a:effectLst/>
                <a:latin typeface="Meta Offc Pro" panose="020B0504030101020102" pitchFamily="34" charset="0"/>
              </a:rPr>
              <a:t>Concluding</a:t>
            </a:r>
            <a:r>
              <a:rPr lang="de-DE" sz="900" dirty="0">
                <a:solidFill>
                  <a:srgbClr val="343530"/>
                </a:solidFill>
                <a:effectLst/>
                <a:latin typeface="Meta Offc Pro" panose="020B0504030101020102" pitchFamily="34" charset="0"/>
              </a:rPr>
              <a:t> </a:t>
            </a:r>
            <a:r>
              <a:rPr lang="de-DE" sz="900" dirty="0" err="1">
                <a:solidFill>
                  <a:srgbClr val="343530"/>
                </a:solidFill>
                <a:effectLst/>
                <a:latin typeface="Meta Offc Pro" panose="020B0504030101020102" pitchFamily="34" charset="0"/>
              </a:rPr>
              <a:t>Discussion</a:t>
            </a:r>
            <a:endParaRPr lang="de-DE" sz="900" dirty="0">
              <a:solidFill>
                <a:srgbClr val="343530"/>
              </a:solidFill>
              <a:effectLst/>
              <a:latin typeface="Meta Offc Pro" panose="020B0504030101020102" pitchFamily="34" charset="0"/>
            </a:endParaRPr>
          </a:p>
          <a:p>
            <a:endParaRPr lang="de-DE" sz="900" dirty="0">
              <a:solidFill>
                <a:srgbClr val="343530"/>
              </a:solidFill>
              <a:effectLst/>
              <a:latin typeface="Meta Offc Pro" panose="020B0504030101020102" pitchFamily="34" charset="0"/>
            </a:endParaRPr>
          </a:p>
          <a:p>
            <a:endParaRPr lang="de-DE" sz="900" dirty="0">
              <a:solidFill>
                <a:srgbClr val="343530"/>
              </a:solidFill>
              <a:latin typeface="Meta Offc Pro" panose="020B0504030101020102" pitchFamily="34" charset="0"/>
            </a:endParaRPr>
          </a:p>
          <a:p>
            <a:endParaRPr lang="de-DE" sz="900" dirty="0">
              <a:solidFill>
                <a:srgbClr val="343530"/>
              </a:solidFill>
              <a:effectLst/>
              <a:latin typeface="Meta Offc Pro" panose="020B0504030101020102" pitchFamily="34" charset="0"/>
            </a:endParaRPr>
          </a:p>
        </p:txBody>
      </p:sp>
    </p:spTree>
    <p:extLst>
      <p:ext uri="{BB962C8B-B14F-4D97-AF65-F5344CB8AC3E}">
        <p14:creationId xmlns:p14="http://schemas.microsoft.com/office/powerpoint/2010/main" val="371881023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1000</Words>
  <Application>Microsoft Office PowerPoint</Application>
  <PresentationFormat>Benutzerdefiniert</PresentationFormat>
  <Paragraphs>145</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vt:i4>
      </vt:variant>
    </vt:vector>
  </HeadingPairs>
  <TitlesOfParts>
    <vt:vector size="8" baseType="lpstr">
      <vt:lpstr>Arial</vt:lpstr>
      <vt:lpstr>Calibri</vt:lpstr>
      <vt:lpstr>Meta Offc Pro</vt:lpstr>
      <vt:lpstr>Meta SC Offc Pro</vt:lpstr>
      <vt:lpstr>Benutzerdefiniertes Design</vt:lpstr>
      <vt:lpstr>1_Benutzerdefiniertes Design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Robert Ondereyck</dc:creator>
  <cp:lastModifiedBy>Stephanie Pieper</cp:lastModifiedBy>
  <cp:revision>37</cp:revision>
  <dcterms:created xsi:type="dcterms:W3CDTF">2023-09-18T11:33:16Z</dcterms:created>
  <dcterms:modified xsi:type="dcterms:W3CDTF">2025-08-27T07:01:44Z</dcterms:modified>
</cp:coreProperties>
</file>